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770" r:id="rId2"/>
    <p:sldId id="771" r:id="rId3"/>
    <p:sldId id="772" r:id="rId4"/>
    <p:sldId id="773" r:id="rId5"/>
    <p:sldId id="774" r:id="rId6"/>
    <p:sldId id="775" r:id="rId7"/>
    <p:sldId id="762" r:id="rId8"/>
    <p:sldId id="751" r:id="rId9"/>
    <p:sldId id="776" r:id="rId10"/>
    <p:sldId id="777" r:id="rId11"/>
    <p:sldId id="778" r:id="rId12"/>
    <p:sldId id="77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2222"/>
    <a:srgbClr val="445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93" autoAdjust="0"/>
    <p:restoredTop sz="91906" autoAdjust="0"/>
  </p:normalViewPr>
  <p:slideViewPr>
    <p:cSldViewPr snapToGrid="0">
      <p:cViewPr varScale="1">
        <p:scale>
          <a:sx n="66" d="100"/>
          <a:sy n="66" d="100"/>
        </p:scale>
        <p:origin x="75" y="3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5D888-4825-41EB-A3FE-CFF9C7813384}" type="datetimeFigureOut">
              <a:rPr lang="en-AU" smtClean="0"/>
              <a:t>26/04/2023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84F7B-9A6B-4EB1-A821-DB6EB43AD65E}" type="slidenum">
              <a:rPr lang="en-AU" smtClean="0"/>
              <a:t>‹#›</a:t>
            </a:fld>
            <a:endParaRPr lang="en-AU"/>
          </a:p>
        </p:txBody>
      </p:sp>
    </p:spTree>
    <p:extLst>
      <p:ext uri="{BB962C8B-B14F-4D97-AF65-F5344CB8AC3E}">
        <p14:creationId xmlns:p14="http://schemas.microsoft.com/office/powerpoint/2010/main" val="3403269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916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223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45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692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8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0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Note that the angle here is between the field and the coil itself, not the normal to the coil as we discussed previously… but the normal does help explain how flux can be negative!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396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219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1663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620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015F-A8B7-4998-A7D6-AA74E3EF16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E1AF5F-AF37-424D-817C-99DD82F573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ECF6EF5-7F6C-4580-AD56-7F1A93367408}"/>
              </a:ext>
            </a:extLst>
          </p:cNvPr>
          <p:cNvSpPr>
            <a:spLocks noGrp="1"/>
          </p:cNvSpPr>
          <p:nvPr>
            <p:ph type="dt" sz="half" idx="10"/>
          </p:nvPr>
        </p:nvSpPr>
        <p:spPr/>
        <p:txBody>
          <a:bodyPr/>
          <a:lstStyle/>
          <a:p>
            <a:fld id="{B7774DE9-EA36-48F0-8BEE-46EFB7BE0761}" type="datetimeFigureOut">
              <a:rPr lang="en-AU" smtClean="0"/>
              <a:t>26/04/2023</a:t>
            </a:fld>
            <a:endParaRPr lang="en-AU"/>
          </a:p>
        </p:txBody>
      </p:sp>
      <p:sp>
        <p:nvSpPr>
          <p:cNvPr id="5" name="Footer Placeholder 4">
            <a:extLst>
              <a:ext uri="{FF2B5EF4-FFF2-40B4-BE49-F238E27FC236}">
                <a16:creationId xmlns:a16="http://schemas.microsoft.com/office/drawing/2014/main" id="{F5904921-586D-458E-914F-30C459F2418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FC75FD-C881-4700-ABED-0721F17A69C4}"/>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24691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243D-6216-4E9A-8367-586C67BA6FB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61E407E-19DB-401B-9571-B372FC258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C40866C-A626-47C5-B122-D88AAF64B1AD}"/>
              </a:ext>
            </a:extLst>
          </p:cNvPr>
          <p:cNvSpPr>
            <a:spLocks noGrp="1"/>
          </p:cNvSpPr>
          <p:nvPr>
            <p:ph type="dt" sz="half" idx="10"/>
          </p:nvPr>
        </p:nvSpPr>
        <p:spPr/>
        <p:txBody>
          <a:bodyPr/>
          <a:lstStyle/>
          <a:p>
            <a:fld id="{B7774DE9-EA36-48F0-8BEE-46EFB7BE0761}" type="datetimeFigureOut">
              <a:rPr lang="en-AU" smtClean="0"/>
              <a:t>26/04/2023</a:t>
            </a:fld>
            <a:endParaRPr lang="en-AU"/>
          </a:p>
        </p:txBody>
      </p:sp>
      <p:sp>
        <p:nvSpPr>
          <p:cNvPr id="5" name="Footer Placeholder 4">
            <a:extLst>
              <a:ext uri="{FF2B5EF4-FFF2-40B4-BE49-F238E27FC236}">
                <a16:creationId xmlns:a16="http://schemas.microsoft.com/office/drawing/2014/main" id="{6FA8C90D-D4FA-4789-976D-1DFCA6C503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1F8DE5-1D24-4ECA-977F-ECBABC9055F5}"/>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5782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CB905F-E873-42E1-A5CF-FA9D4E2CC3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2C1CA2E-0DE0-48ED-B534-53B1571E8D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2BC864-C3F4-4F36-AC97-9BA57B73059A}"/>
              </a:ext>
            </a:extLst>
          </p:cNvPr>
          <p:cNvSpPr>
            <a:spLocks noGrp="1"/>
          </p:cNvSpPr>
          <p:nvPr>
            <p:ph type="dt" sz="half" idx="10"/>
          </p:nvPr>
        </p:nvSpPr>
        <p:spPr/>
        <p:txBody>
          <a:bodyPr/>
          <a:lstStyle/>
          <a:p>
            <a:fld id="{B7774DE9-EA36-48F0-8BEE-46EFB7BE0761}" type="datetimeFigureOut">
              <a:rPr lang="en-AU" smtClean="0"/>
              <a:t>26/04/2023</a:t>
            </a:fld>
            <a:endParaRPr lang="en-AU"/>
          </a:p>
        </p:txBody>
      </p:sp>
      <p:sp>
        <p:nvSpPr>
          <p:cNvPr id="5" name="Footer Placeholder 4">
            <a:extLst>
              <a:ext uri="{FF2B5EF4-FFF2-40B4-BE49-F238E27FC236}">
                <a16:creationId xmlns:a16="http://schemas.microsoft.com/office/drawing/2014/main" id="{7D6AE39E-30BE-4414-AC38-1DB0AD8CAD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771FE4-C57E-435C-9720-771F2DB5EC4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61262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CFE2-EECD-48A0-9DC6-0387FCA90D3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E49A88-8F3C-49B2-BB49-0205AC2B1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3FBF8A-4786-4E73-9F0E-8F7DC4E30BF7}"/>
              </a:ext>
            </a:extLst>
          </p:cNvPr>
          <p:cNvSpPr>
            <a:spLocks noGrp="1"/>
          </p:cNvSpPr>
          <p:nvPr>
            <p:ph type="dt" sz="half" idx="10"/>
          </p:nvPr>
        </p:nvSpPr>
        <p:spPr/>
        <p:txBody>
          <a:bodyPr/>
          <a:lstStyle/>
          <a:p>
            <a:fld id="{B7774DE9-EA36-48F0-8BEE-46EFB7BE0761}" type="datetimeFigureOut">
              <a:rPr lang="en-AU" smtClean="0"/>
              <a:t>26/04/2023</a:t>
            </a:fld>
            <a:endParaRPr lang="en-AU"/>
          </a:p>
        </p:txBody>
      </p:sp>
      <p:sp>
        <p:nvSpPr>
          <p:cNvPr id="5" name="Footer Placeholder 4">
            <a:extLst>
              <a:ext uri="{FF2B5EF4-FFF2-40B4-BE49-F238E27FC236}">
                <a16:creationId xmlns:a16="http://schemas.microsoft.com/office/drawing/2014/main" id="{69950AB1-BA88-4D3A-A007-FA45E02BAC4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B6BDA7-61AC-4F06-92EE-7F320BC451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04011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A6BE5-D8CE-4D16-86D9-54D8806DC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CCFF89D-43E2-404E-9B4A-FEB997AC00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BAA8C-0392-471D-9BCA-7125FDC96364}"/>
              </a:ext>
            </a:extLst>
          </p:cNvPr>
          <p:cNvSpPr>
            <a:spLocks noGrp="1"/>
          </p:cNvSpPr>
          <p:nvPr>
            <p:ph type="dt" sz="half" idx="10"/>
          </p:nvPr>
        </p:nvSpPr>
        <p:spPr/>
        <p:txBody>
          <a:bodyPr/>
          <a:lstStyle/>
          <a:p>
            <a:fld id="{B7774DE9-EA36-48F0-8BEE-46EFB7BE0761}" type="datetimeFigureOut">
              <a:rPr lang="en-AU" smtClean="0"/>
              <a:t>26/04/2023</a:t>
            </a:fld>
            <a:endParaRPr lang="en-AU"/>
          </a:p>
        </p:txBody>
      </p:sp>
      <p:sp>
        <p:nvSpPr>
          <p:cNvPr id="5" name="Footer Placeholder 4">
            <a:extLst>
              <a:ext uri="{FF2B5EF4-FFF2-40B4-BE49-F238E27FC236}">
                <a16:creationId xmlns:a16="http://schemas.microsoft.com/office/drawing/2014/main" id="{CA8926E3-29DB-4D0B-8471-702CEC9DFC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A71B152-8622-4D82-947F-9120157930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46840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8931-E05D-481E-A042-656F760D38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D958A7F-CB72-4CCE-961A-F9962E1BDD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03364C0-27B5-4CF2-B79B-2874B02A75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4FA3C00-5067-422A-A99F-20AA85B15975}"/>
              </a:ext>
            </a:extLst>
          </p:cNvPr>
          <p:cNvSpPr>
            <a:spLocks noGrp="1"/>
          </p:cNvSpPr>
          <p:nvPr>
            <p:ph type="dt" sz="half" idx="10"/>
          </p:nvPr>
        </p:nvSpPr>
        <p:spPr/>
        <p:txBody>
          <a:bodyPr/>
          <a:lstStyle/>
          <a:p>
            <a:fld id="{B7774DE9-EA36-48F0-8BEE-46EFB7BE0761}" type="datetimeFigureOut">
              <a:rPr lang="en-AU" smtClean="0"/>
              <a:t>26/04/2023</a:t>
            </a:fld>
            <a:endParaRPr lang="en-AU"/>
          </a:p>
        </p:txBody>
      </p:sp>
      <p:sp>
        <p:nvSpPr>
          <p:cNvPr id="6" name="Footer Placeholder 5">
            <a:extLst>
              <a:ext uri="{FF2B5EF4-FFF2-40B4-BE49-F238E27FC236}">
                <a16:creationId xmlns:a16="http://schemas.microsoft.com/office/drawing/2014/main" id="{1DBF2EB3-530F-4675-B6EC-CBFBD60AAA7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C5620B2-161D-4913-8C31-13E033D1FD8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676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BD2E-FEB0-4503-A614-E3397B90BA9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0C07FDF-B4B1-4034-909F-8BDE548E3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07E5B0-D732-4242-AFB6-3881395B1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825D780-9CDD-4A92-9D69-23C65BF93F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CE987-52B3-4F99-BAF7-8C99A82A8B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689A780-4A0A-4E9E-A6F4-9BB8D4B22C7C}"/>
              </a:ext>
            </a:extLst>
          </p:cNvPr>
          <p:cNvSpPr>
            <a:spLocks noGrp="1"/>
          </p:cNvSpPr>
          <p:nvPr>
            <p:ph type="dt" sz="half" idx="10"/>
          </p:nvPr>
        </p:nvSpPr>
        <p:spPr/>
        <p:txBody>
          <a:bodyPr/>
          <a:lstStyle/>
          <a:p>
            <a:fld id="{B7774DE9-EA36-48F0-8BEE-46EFB7BE0761}" type="datetimeFigureOut">
              <a:rPr lang="en-AU" smtClean="0"/>
              <a:t>26/04/2023</a:t>
            </a:fld>
            <a:endParaRPr lang="en-AU"/>
          </a:p>
        </p:txBody>
      </p:sp>
      <p:sp>
        <p:nvSpPr>
          <p:cNvPr id="8" name="Footer Placeholder 7">
            <a:extLst>
              <a:ext uri="{FF2B5EF4-FFF2-40B4-BE49-F238E27FC236}">
                <a16:creationId xmlns:a16="http://schemas.microsoft.com/office/drawing/2014/main" id="{6B75F552-44FA-460A-A32A-41E324A915E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097EFCF-D27C-452E-944F-F530868AEC3E}"/>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486722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886D-C591-4455-B4AC-6C84334E574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0195F87-01A6-4CDD-981C-CAD218B7A6CF}"/>
              </a:ext>
            </a:extLst>
          </p:cNvPr>
          <p:cNvSpPr>
            <a:spLocks noGrp="1"/>
          </p:cNvSpPr>
          <p:nvPr>
            <p:ph type="dt" sz="half" idx="10"/>
          </p:nvPr>
        </p:nvSpPr>
        <p:spPr/>
        <p:txBody>
          <a:bodyPr/>
          <a:lstStyle/>
          <a:p>
            <a:fld id="{B7774DE9-EA36-48F0-8BEE-46EFB7BE0761}" type="datetimeFigureOut">
              <a:rPr lang="en-AU" smtClean="0"/>
              <a:t>26/04/2023</a:t>
            </a:fld>
            <a:endParaRPr lang="en-AU"/>
          </a:p>
        </p:txBody>
      </p:sp>
      <p:sp>
        <p:nvSpPr>
          <p:cNvPr id="4" name="Footer Placeholder 3">
            <a:extLst>
              <a:ext uri="{FF2B5EF4-FFF2-40B4-BE49-F238E27FC236}">
                <a16:creationId xmlns:a16="http://schemas.microsoft.com/office/drawing/2014/main" id="{69713C85-D3CA-4772-9C71-C414D66B7E3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3663447-0218-43A4-8285-D46AE59A961A}"/>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1247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BE2A3F-623D-4662-BF3D-2BF67F70AEF3}"/>
              </a:ext>
            </a:extLst>
          </p:cNvPr>
          <p:cNvSpPr>
            <a:spLocks noGrp="1"/>
          </p:cNvSpPr>
          <p:nvPr>
            <p:ph type="dt" sz="half" idx="10"/>
          </p:nvPr>
        </p:nvSpPr>
        <p:spPr/>
        <p:txBody>
          <a:bodyPr/>
          <a:lstStyle/>
          <a:p>
            <a:fld id="{B7774DE9-EA36-48F0-8BEE-46EFB7BE0761}" type="datetimeFigureOut">
              <a:rPr lang="en-AU" smtClean="0"/>
              <a:t>26/04/2023</a:t>
            </a:fld>
            <a:endParaRPr lang="en-AU"/>
          </a:p>
        </p:txBody>
      </p:sp>
      <p:sp>
        <p:nvSpPr>
          <p:cNvPr id="3" name="Footer Placeholder 2">
            <a:extLst>
              <a:ext uri="{FF2B5EF4-FFF2-40B4-BE49-F238E27FC236}">
                <a16:creationId xmlns:a16="http://schemas.microsoft.com/office/drawing/2014/main" id="{F1224E95-209E-4EA0-A986-D8EEA340D63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DF00AB0-ECE0-4690-BAD3-B8B01B267518}"/>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80133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92E1-6937-4796-B3BD-CE521074F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5B899E-710A-41F8-9B3D-D7D2F3CCF3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5115EDA-C8EA-4BB9-8F87-E0489B4F2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091CF-FB2E-467A-865E-DDF1AF7723CF}"/>
              </a:ext>
            </a:extLst>
          </p:cNvPr>
          <p:cNvSpPr>
            <a:spLocks noGrp="1"/>
          </p:cNvSpPr>
          <p:nvPr>
            <p:ph type="dt" sz="half" idx="10"/>
          </p:nvPr>
        </p:nvSpPr>
        <p:spPr/>
        <p:txBody>
          <a:bodyPr/>
          <a:lstStyle/>
          <a:p>
            <a:fld id="{B7774DE9-EA36-48F0-8BEE-46EFB7BE0761}" type="datetimeFigureOut">
              <a:rPr lang="en-AU" smtClean="0"/>
              <a:t>26/04/2023</a:t>
            </a:fld>
            <a:endParaRPr lang="en-AU"/>
          </a:p>
        </p:txBody>
      </p:sp>
      <p:sp>
        <p:nvSpPr>
          <p:cNvPr id="6" name="Footer Placeholder 5">
            <a:extLst>
              <a:ext uri="{FF2B5EF4-FFF2-40B4-BE49-F238E27FC236}">
                <a16:creationId xmlns:a16="http://schemas.microsoft.com/office/drawing/2014/main" id="{7EF024D2-0806-4DE5-A405-012D0A7933E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A17C89A-2C21-4C4B-926D-08B02AF9F700}"/>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975475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550C-38CD-4C70-8029-8D39130C3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ED9A3B1-CDFA-48DD-B66C-EBB468F76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24CE721-A176-494C-82C0-C6DF4B737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EEB60-8BC9-48BD-BDB9-4A382F0EC293}"/>
              </a:ext>
            </a:extLst>
          </p:cNvPr>
          <p:cNvSpPr>
            <a:spLocks noGrp="1"/>
          </p:cNvSpPr>
          <p:nvPr>
            <p:ph type="dt" sz="half" idx="10"/>
          </p:nvPr>
        </p:nvSpPr>
        <p:spPr/>
        <p:txBody>
          <a:bodyPr/>
          <a:lstStyle/>
          <a:p>
            <a:fld id="{B7774DE9-EA36-48F0-8BEE-46EFB7BE0761}" type="datetimeFigureOut">
              <a:rPr lang="en-AU" smtClean="0"/>
              <a:t>26/04/2023</a:t>
            </a:fld>
            <a:endParaRPr lang="en-AU"/>
          </a:p>
        </p:txBody>
      </p:sp>
      <p:sp>
        <p:nvSpPr>
          <p:cNvPr id="6" name="Footer Placeholder 5">
            <a:extLst>
              <a:ext uri="{FF2B5EF4-FFF2-40B4-BE49-F238E27FC236}">
                <a16:creationId xmlns:a16="http://schemas.microsoft.com/office/drawing/2014/main" id="{30ED909E-D072-4067-9904-6D95A27D511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75CF3F4-84B5-4253-9393-A8D121974BBF}"/>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5513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8D7EC-A8DB-47D3-81AB-5C95AF3B5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72AB8DD-80EE-4DC9-82DA-7B8B0CAC6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C35878-2D90-4382-A4EB-BAA90918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74DE9-EA36-48F0-8BEE-46EFB7BE0761}" type="datetimeFigureOut">
              <a:rPr lang="en-AU" smtClean="0"/>
              <a:t>26/04/2023</a:t>
            </a:fld>
            <a:endParaRPr lang="en-AU"/>
          </a:p>
        </p:txBody>
      </p:sp>
      <p:sp>
        <p:nvSpPr>
          <p:cNvPr id="5" name="Footer Placeholder 4">
            <a:extLst>
              <a:ext uri="{FF2B5EF4-FFF2-40B4-BE49-F238E27FC236}">
                <a16:creationId xmlns:a16="http://schemas.microsoft.com/office/drawing/2014/main" id="{3407957A-C215-45B9-9F9D-569807387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276F536-37FD-4975-8031-DAC265E211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9920A-8877-4084-AD20-C977D9AFDB36}" type="slidenum">
              <a:rPr lang="en-AU" smtClean="0"/>
              <a:t>‹#›</a:t>
            </a:fld>
            <a:endParaRPr lang="en-AU"/>
          </a:p>
        </p:txBody>
      </p:sp>
    </p:spTree>
    <p:extLst>
      <p:ext uri="{BB962C8B-B14F-4D97-AF65-F5344CB8AC3E}">
        <p14:creationId xmlns:p14="http://schemas.microsoft.com/office/powerpoint/2010/main" val="3091646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a:ln w="38100">
            <a:solidFill>
              <a:srgbClr val="00B0F0"/>
            </a:solidFill>
          </a:ln>
        </p:spPr>
        <p:txBody>
          <a:bodyPr anchor="ctr">
            <a:normAutofit/>
          </a:bodyPr>
          <a:lstStyle/>
          <a:p>
            <a:r>
              <a:rPr lang="en-AU" sz="4800" dirty="0"/>
              <a:t>Applications of Electromagnetism:</a:t>
            </a:r>
            <a:r>
              <a:rPr lang="en-AU" dirty="0"/>
              <a:t> Generators</a:t>
            </a:r>
          </a:p>
        </p:txBody>
      </p:sp>
    </p:spTree>
    <p:extLst>
      <p:ext uri="{BB962C8B-B14F-4D97-AF65-F5344CB8AC3E}">
        <p14:creationId xmlns:p14="http://schemas.microsoft.com/office/powerpoint/2010/main" val="389087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81803"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#2</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598443" cy="4401205"/>
              </a:xfrm>
              <a:prstGeom prst="rect">
                <a:avLst/>
              </a:prstGeom>
              <a:noFill/>
            </p:spPr>
            <p:txBody>
              <a:bodyPr wrap="square" rtlCol="0">
                <a:spAutoFit/>
              </a:bodyPr>
              <a:lstStyle/>
              <a:p>
                <a:r>
                  <a:rPr lang="en-AU" sz="2800" dirty="0"/>
                  <a:t>Using the formula </a:t>
                </a:r>
                <a14:m>
                  <m:oMath xmlns:m="http://schemas.openxmlformats.org/officeDocument/2006/math">
                    <m:r>
                      <a:rPr lang="en-AU" sz="2800" b="0" i="1" smtClean="0">
                        <a:latin typeface="Cambria Math" panose="02040503050406030204" pitchFamily="18" charset="0"/>
                      </a:rPr>
                      <m:t>𝜀</m:t>
                    </m:r>
                    <m:r>
                      <a:rPr lang="en-AU" sz="2800" b="0" i="1" smtClean="0">
                        <a:latin typeface="Cambria Math" panose="02040503050406030204" pitchFamily="18" charset="0"/>
                      </a:rPr>
                      <m:t>=ℓ</m:t>
                    </m:r>
                    <m:r>
                      <a:rPr lang="en-AU" sz="2800" b="0" i="1" smtClean="0">
                        <a:latin typeface="Cambria Math" panose="02040503050406030204" pitchFamily="18" charset="0"/>
                      </a:rPr>
                      <m:t>𝑣𝐵</m:t>
                    </m:r>
                    <m:func>
                      <m:funcPr>
                        <m:ctrlPr>
                          <a:rPr lang="en-AU" sz="2800" b="0" i="1" smtClean="0">
                            <a:latin typeface="Cambria Math" panose="02040503050406030204" pitchFamily="18" charset="0"/>
                          </a:rPr>
                        </m:ctrlPr>
                      </m:funcPr>
                      <m:fName>
                        <m:r>
                          <m:rPr>
                            <m:sty m:val="p"/>
                          </m:rPr>
                          <a:rPr lang="en-AU" sz="2800" b="0" i="0" smtClean="0">
                            <a:latin typeface="Cambria Math" panose="02040503050406030204" pitchFamily="18" charset="0"/>
                          </a:rPr>
                          <m:t>sin</m:t>
                        </m:r>
                      </m:fName>
                      <m:e>
                        <m:r>
                          <a:rPr lang="en-AU" sz="2800" b="0" i="1" smtClean="0">
                            <a:latin typeface="Cambria Math" panose="02040503050406030204" pitchFamily="18" charset="0"/>
                          </a:rPr>
                          <m:t>𝜃</m:t>
                        </m:r>
                      </m:e>
                    </m:func>
                  </m:oMath>
                </a14:m>
                <a:r>
                  <a:rPr lang="en-AU" sz="2800" dirty="0"/>
                  <a:t>, show that the magnitude of the maximum emf that can be produced by a generator is</a:t>
                </a:r>
              </a:p>
              <a:p>
                <a:pPr marL="514350" indent="-514350">
                  <a:buFont typeface="+mj-lt"/>
                  <a:buAutoNum type="alphaLcParenR"/>
                </a:pPr>
                <a:r>
                  <a:rPr lang="en-AU" sz="2800" dirty="0"/>
                  <a:t>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𝜀</m:t>
                        </m:r>
                      </m:e>
                      <m:sub>
                        <m:r>
                          <m:rPr>
                            <m:nor/>
                          </m:rPr>
                          <a:rPr lang="en-AU" sz="2800" b="0" i="0" smtClean="0">
                            <a:latin typeface="Cambria Math" panose="02040503050406030204" pitchFamily="18" charset="0"/>
                          </a:rPr>
                          <m:t>max</m:t>
                        </m:r>
                      </m:sub>
                    </m:sSub>
                    <m:r>
                      <a:rPr lang="en-AU" sz="2800" b="0" i="1" smtClean="0">
                        <a:latin typeface="Cambria Math" panose="02040503050406030204" pitchFamily="18" charset="0"/>
                      </a:rPr>
                      <m:t>=2</m:t>
                    </m:r>
                    <m:r>
                      <a:rPr lang="en-AU" sz="2800" b="0" i="1" smtClean="0">
                        <a:latin typeface="Cambria Math" panose="02040503050406030204" pitchFamily="18" charset="0"/>
                      </a:rPr>
                      <m:t>𝑁</m:t>
                    </m:r>
                    <m:r>
                      <a:rPr lang="en-AU" sz="2800" b="0" i="1" smtClean="0">
                        <a:latin typeface="Cambria Math" panose="02040503050406030204" pitchFamily="18" charset="0"/>
                      </a:rPr>
                      <m:t>ℓ</m:t>
                    </m:r>
                    <m:r>
                      <a:rPr lang="en-AU" sz="2800" b="0" i="1" smtClean="0">
                        <a:latin typeface="Cambria Math" panose="02040503050406030204" pitchFamily="18" charset="0"/>
                      </a:rPr>
                      <m:t>𝑣𝐵</m:t>
                    </m:r>
                  </m:oMath>
                </a14:m>
                <a:endParaRPr lang="en-AU" sz="2800" b="0" dirty="0"/>
              </a:p>
              <a:p>
                <a:pPr marL="514350" indent="-514350">
                  <a:buFont typeface="+mj-lt"/>
                  <a:buAutoNum type="alphaLcParenR"/>
                </a:pPr>
                <a:r>
                  <a:rPr lang="en-AU" sz="2800" dirty="0"/>
                  <a:t>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𝜀</m:t>
                        </m:r>
                      </m:e>
                      <m:sub>
                        <m:r>
                          <m:rPr>
                            <m:nor/>
                          </m:rPr>
                          <a:rPr lang="en-AU" sz="2800" b="0" i="0" smtClean="0">
                            <a:latin typeface="Cambria Math" panose="02040503050406030204" pitchFamily="18" charset="0"/>
                          </a:rPr>
                          <m:t>max</m:t>
                        </m:r>
                      </m:sub>
                    </m:sSub>
                    <m:r>
                      <a:rPr lang="en-AU" sz="2800" b="0" i="1" smtClean="0">
                        <a:latin typeface="Cambria Math" panose="02040503050406030204" pitchFamily="18" charset="0"/>
                      </a:rPr>
                      <m:t>=2</m:t>
                    </m:r>
                    <m:r>
                      <a:rPr lang="en-AU" sz="2800" b="0" i="1" smtClean="0">
                        <a:latin typeface="Cambria Math" panose="02040503050406030204" pitchFamily="18" charset="0"/>
                      </a:rPr>
                      <m:t>𝜋</m:t>
                    </m:r>
                    <m:r>
                      <a:rPr lang="en-AU" sz="2800" b="0" i="1" smtClean="0">
                        <a:latin typeface="Cambria Math" panose="02040503050406030204" pitchFamily="18" charset="0"/>
                      </a:rPr>
                      <m:t>𝑁𝐵𝐴𝑓</m:t>
                    </m:r>
                  </m:oMath>
                </a14:m>
                <a:endParaRPr lang="en-AU" sz="2800" dirty="0"/>
              </a:p>
              <a:p>
                <a:r>
                  <a:rPr lang="en-AU" sz="2800" dirty="0"/>
                  <a:t>where </a:t>
                </a:r>
                <a14:m>
                  <m:oMath xmlns:m="http://schemas.openxmlformats.org/officeDocument/2006/math">
                    <m:r>
                      <a:rPr lang="en-AU" sz="2800" i="1">
                        <a:latin typeface="Cambria Math" panose="02040503050406030204" pitchFamily="18" charset="0"/>
                      </a:rPr>
                      <m:t>𝑓</m:t>
                    </m:r>
                  </m:oMath>
                </a14:m>
                <a:r>
                  <a:rPr lang="en-AU" sz="2800" dirty="0"/>
                  <a:t> is the frequency of the generator’s rotation.</a:t>
                </a:r>
              </a:p>
              <a:p>
                <a:endParaRPr lang="en-AU" sz="2800" dirty="0"/>
              </a:p>
              <a:p>
                <a:r>
                  <a:rPr lang="en-AU" sz="2800" dirty="0"/>
                  <a:t>For maximum emf, </a:t>
                </a:r>
                <a14:m>
                  <m:oMath xmlns:m="http://schemas.openxmlformats.org/officeDocument/2006/math">
                    <m:r>
                      <a:rPr lang="en-AU" sz="2800" b="0" i="1" smtClean="0">
                        <a:latin typeface="Cambria Math" panose="02040503050406030204" pitchFamily="18" charset="0"/>
                      </a:rPr>
                      <m:t>𝑣</m:t>
                    </m:r>
                  </m:oMath>
                </a14:m>
                <a:r>
                  <a:rPr lang="en-AU" sz="2800" dirty="0"/>
                  <a:t> is perpendicular to </a:t>
                </a:r>
                <a14:m>
                  <m:oMath xmlns:m="http://schemas.openxmlformats.org/officeDocument/2006/math">
                    <m:r>
                      <a:rPr lang="en-AU" sz="2800" b="0" i="1" smtClean="0">
                        <a:latin typeface="Cambria Math" panose="02040503050406030204" pitchFamily="18" charset="0"/>
                      </a:rPr>
                      <m:t>𝐵</m:t>
                    </m:r>
                  </m:oMath>
                </a14:m>
                <a:r>
                  <a:rPr lang="en-AU" sz="2800" dirty="0"/>
                  <a:t>, i.e. </a:t>
                </a:r>
                <a14:m>
                  <m:oMath xmlns:m="http://schemas.openxmlformats.org/officeDocument/2006/math">
                    <m:r>
                      <a:rPr lang="en-AU" sz="2800" b="0" i="1" smtClean="0">
                        <a:latin typeface="Cambria Math" panose="02040503050406030204" pitchFamily="18" charset="0"/>
                      </a:rPr>
                      <m:t>𝜃</m:t>
                    </m:r>
                    <m:r>
                      <a:rPr lang="en-AU" sz="2800" b="0" i="1" smtClean="0">
                        <a:latin typeface="Cambria Math" panose="02040503050406030204" pitchFamily="18" charset="0"/>
                      </a:rPr>
                      <m:t>=90° → </m:t>
                    </m:r>
                    <m:func>
                      <m:funcPr>
                        <m:ctrlPr>
                          <a:rPr lang="en-AU" sz="2800" b="0" i="1" smtClean="0">
                            <a:latin typeface="Cambria Math" panose="02040503050406030204" pitchFamily="18" charset="0"/>
                          </a:rPr>
                        </m:ctrlPr>
                      </m:funcPr>
                      <m:fName>
                        <m:r>
                          <m:rPr>
                            <m:sty m:val="p"/>
                          </m:rPr>
                          <a:rPr lang="en-AU" sz="2800" b="0" i="0" smtClean="0">
                            <a:latin typeface="Cambria Math" panose="02040503050406030204" pitchFamily="18" charset="0"/>
                          </a:rPr>
                          <m:t>sin</m:t>
                        </m:r>
                      </m:fName>
                      <m:e>
                        <m:r>
                          <a:rPr lang="en-AU" sz="2800" b="0" i="1" smtClean="0">
                            <a:latin typeface="Cambria Math" panose="02040503050406030204" pitchFamily="18" charset="0"/>
                          </a:rPr>
                          <m:t>𝜃</m:t>
                        </m:r>
                      </m:e>
                    </m:func>
                    <m:r>
                      <a:rPr lang="en-AU" sz="2800" b="0" i="1" smtClean="0">
                        <a:latin typeface="Cambria Math" panose="02040503050406030204" pitchFamily="18" charset="0"/>
                      </a:rPr>
                      <m:t>=1</m:t>
                    </m:r>
                  </m:oMath>
                </a14:m>
                <a:endParaRPr lang="en-AU" sz="2800" dirty="0"/>
              </a:p>
              <a:p>
                <a:r>
                  <a:rPr lang="en-AU" sz="2800" dirty="0"/>
                  <a:t>Each loop in the coil produces the same emf, and two sides of the coil are producing emf, so for </a:t>
                </a:r>
                <a14:m>
                  <m:oMath xmlns:m="http://schemas.openxmlformats.org/officeDocument/2006/math">
                    <m:r>
                      <a:rPr lang="en-AU" sz="2800" b="0" i="1" smtClean="0">
                        <a:latin typeface="Cambria Math" panose="02040503050406030204" pitchFamily="18" charset="0"/>
                      </a:rPr>
                      <m:t>𝑁</m:t>
                    </m:r>
                  </m:oMath>
                </a14:m>
                <a:r>
                  <a:rPr lang="en-AU" sz="2800" dirty="0"/>
                  <a:t> loops:</a:t>
                </a:r>
              </a:p>
              <a:p>
                <a14:m>
                  <m:oMathPara xmlns:m="http://schemas.openxmlformats.org/officeDocument/2006/math">
                    <m:oMathParaPr>
                      <m:jc m:val="centerGroup"/>
                    </m:oMathParaPr>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𝜀</m:t>
                          </m:r>
                        </m:e>
                        <m:sub>
                          <m:r>
                            <m:rPr>
                              <m:nor/>
                            </m:rPr>
                            <a:rPr lang="en-AU" sz="2800" b="0" i="0" smtClean="0">
                              <a:latin typeface="Cambria Math" panose="02040503050406030204" pitchFamily="18" charset="0"/>
                            </a:rPr>
                            <m:t>max</m:t>
                          </m:r>
                        </m:sub>
                      </m:sSub>
                      <m:r>
                        <a:rPr lang="en-AU" sz="2800" b="0" i="1" smtClean="0">
                          <a:latin typeface="Cambria Math" panose="02040503050406030204" pitchFamily="18" charset="0"/>
                        </a:rPr>
                        <m:t>=2</m:t>
                      </m:r>
                      <m:r>
                        <a:rPr lang="en-AU" sz="2800" b="0" i="1" smtClean="0">
                          <a:latin typeface="Cambria Math" panose="02040503050406030204" pitchFamily="18" charset="0"/>
                        </a:rPr>
                        <m:t>𝑁</m:t>
                      </m:r>
                      <m:r>
                        <a:rPr lang="en-AU" sz="2800" b="0" i="1" smtClean="0">
                          <a:latin typeface="Cambria Math" panose="02040503050406030204" pitchFamily="18" charset="0"/>
                        </a:rPr>
                        <m:t>ℓ</m:t>
                      </m:r>
                      <m:r>
                        <a:rPr lang="en-AU" sz="2800" b="0" i="1" smtClean="0">
                          <a:latin typeface="Cambria Math" panose="02040503050406030204" pitchFamily="18" charset="0"/>
                        </a:rPr>
                        <m:t>𝑣𝐵</m:t>
                      </m:r>
                    </m:oMath>
                  </m:oMathPara>
                </a14:m>
                <a:endParaRPr lang="en-AU" sz="2800" dirty="0"/>
              </a:p>
            </p:txBody>
          </p:sp>
        </mc:Choice>
        <mc:Fallback>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598443" cy="4401205"/>
              </a:xfrm>
              <a:prstGeom prst="rect">
                <a:avLst/>
              </a:prstGeom>
              <a:blipFill>
                <a:blip r:embed="rId3"/>
                <a:stretch>
                  <a:fillRect l="-1104" t="-1385"/>
                </a:stretch>
              </a:blipFill>
            </p:spPr>
            <p:txBody>
              <a:bodyPr/>
              <a:lstStyle/>
              <a:p>
                <a:r>
                  <a:rPr lang="en-AU">
                    <a:noFill/>
                  </a:rPr>
                  <a:t> </a:t>
                </a:r>
              </a:p>
            </p:txBody>
          </p:sp>
        </mc:Fallback>
      </mc:AlternateContent>
    </p:spTree>
    <p:extLst>
      <p:ext uri="{BB962C8B-B14F-4D97-AF65-F5344CB8AC3E}">
        <p14:creationId xmlns:p14="http://schemas.microsoft.com/office/powerpoint/2010/main" val="321316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81803"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#2</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598443" cy="5207836"/>
              </a:xfrm>
              <a:prstGeom prst="rect">
                <a:avLst/>
              </a:prstGeom>
              <a:noFill/>
            </p:spPr>
            <p:txBody>
              <a:bodyPr wrap="square" rtlCol="0">
                <a:spAutoFit/>
              </a:bodyPr>
              <a:lstStyle/>
              <a:p>
                <a:r>
                  <a:rPr lang="en-AU" sz="2800" dirty="0"/>
                  <a:t>Using the formula </a:t>
                </a:r>
                <a14:m>
                  <m:oMath xmlns:m="http://schemas.openxmlformats.org/officeDocument/2006/math">
                    <m:r>
                      <a:rPr lang="en-AU" sz="2800" b="0" i="1" smtClean="0">
                        <a:latin typeface="Cambria Math" panose="02040503050406030204" pitchFamily="18" charset="0"/>
                      </a:rPr>
                      <m:t>𝜀</m:t>
                    </m:r>
                    <m:r>
                      <a:rPr lang="en-AU" sz="2800" b="0" i="1" smtClean="0">
                        <a:latin typeface="Cambria Math" panose="02040503050406030204" pitchFamily="18" charset="0"/>
                      </a:rPr>
                      <m:t>=ℓ</m:t>
                    </m:r>
                    <m:r>
                      <a:rPr lang="en-AU" sz="2800" b="0" i="1" smtClean="0">
                        <a:latin typeface="Cambria Math" panose="02040503050406030204" pitchFamily="18" charset="0"/>
                      </a:rPr>
                      <m:t>𝑣𝐵</m:t>
                    </m:r>
                    <m:func>
                      <m:funcPr>
                        <m:ctrlPr>
                          <a:rPr lang="en-AU" sz="2800" b="0" i="1" smtClean="0">
                            <a:latin typeface="Cambria Math" panose="02040503050406030204" pitchFamily="18" charset="0"/>
                          </a:rPr>
                        </m:ctrlPr>
                      </m:funcPr>
                      <m:fName>
                        <m:r>
                          <m:rPr>
                            <m:sty m:val="p"/>
                          </m:rPr>
                          <a:rPr lang="en-AU" sz="2800" b="0" i="0" smtClean="0">
                            <a:latin typeface="Cambria Math" panose="02040503050406030204" pitchFamily="18" charset="0"/>
                          </a:rPr>
                          <m:t>sin</m:t>
                        </m:r>
                      </m:fName>
                      <m:e>
                        <m:r>
                          <a:rPr lang="en-AU" sz="2800" b="0" i="1" smtClean="0">
                            <a:latin typeface="Cambria Math" panose="02040503050406030204" pitchFamily="18" charset="0"/>
                          </a:rPr>
                          <m:t>𝜃</m:t>
                        </m:r>
                      </m:e>
                    </m:func>
                  </m:oMath>
                </a14:m>
                <a:r>
                  <a:rPr lang="en-AU" sz="2800" dirty="0"/>
                  <a:t>, show that the magnitude of the maximum emf that can be produced by a generator is</a:t>
                </a:r>
              </a:p>
              <a:p>
                <a:pPr marL="514350" indent="-514350">
                  <a:buFont typeface="+mj-lt"/>
                  <a:buAutoNum type="alphaLcParenR"/>
                </a:pPr>
                <a:r>
                  <a:rPr lang="en-AU" sz="2800" dirty="0"/>
                  <a:t>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𝜀</m:t>
                        </m:r>
                      </m:e>
                      <m:sub>
                        <m:r>
                          <m:rPr>
                            <m:nor/>
                          </m:rPr>
                          <a:rPr lang="en-AU" sz="2800" b="0" i="0" smtClean="0">
                            <a:latin typeface="Cambria Math" panose="02040503050406030204" pitchFamily="18" charset="0"/>
                          </a:rPr>
                          <m:t>max</m:t>
                        </m:r>
                      </m:sub>
                    </m:sSub>
                    <m:r>
                      <a:rPr lang="en-AU" sz="2800" b="0" i="1" smtClean="0">
                        <a:latin typeface="Cambria Math" panose="02040503050406030204" pitchFamily="18" charset="0"/>
                      </a:rPr>
                      <m:t>=2</m:t>
                    </m:r>
                    <m:r>
                      <a:rPr lang="en-AU" sz="2800" b="0" i="1" smtClean="0">
                        <a:latin typeface="Cambria Math" panose="02040503050406030204" pitchFamily="18" charset="0"/>
                      </a:rPr>
                      <m:t>𝑁</m:t>
                    </m:r>
                    <m:r>
                      <a:rPr lang="en-AU" sz="2800" b="0" i="1" smtClean="0">
                        <a:latin typeface="Cambria Math" panose="02040503050406030204" pitchFamily="18" charset="0"/>
                      </a:rPr>
                      <m:t>ℓ</m:t>
                    </m:r>
                    <m:r>
                      <a:rPr lang="en-AU" sz="2800" b="0" i="1" smtClean="0">
                        <a:latin typeface="Cambria Math" panose="02040503050406030204" pitchFamily="18" charset="0"/>
                      </a:rPr>
                      <m:t>𝑣𝐵</m:t>
                    </m:r>
                  </m:oMath>
                </a14:m>
                <a:endParaRPr lang="en-AU" sz="2800" b="0" dirty="0"/>
              </a:p>
              <a:p>
                <a:pPr marL="514350" indent="-514350">
                  <a:buFont typeface="+mj-lt"/>
                  <a:buAutoNum type="alphaLcParenR"/>
                </a:pPr>
                <a:r>
                  <a:rPr lang="en-AU" sz="2800" dirty="0"/>
                  <a:t>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𝜀</m:t>
                        </m:r>
                      </m:e>
                      <m:sub>
                        <m:r>
                          <m:rPr>
                            <m:nor/>
                          </m:rPr>
                          <a:rPr lang="en-AU" sz="2800" b="0" i="0" smtClean="0">
                            <a:latin typeface="Cambria Math" panose="02040503050406030204" pitchFamily="18" charset="0"/>
                          </a:rPr>
                          <m:t>max</m:t>
                        </m:r>
                      </m:sub>
                    </m:sSub>
                    <m:r>
                      <a:rPr lang="en-AU" sz="2800" b="0" i="1" smtClean="0">
                        <a:latin typeface="Cambria Math" panose="02040503050406030204" pitchFamily="18" charset="0"/>
                      </a:rPr>
                      <m:t>=2</m:t>
                    </m:r>
                    <m:r>
                      <a:rPr lang="en-AU" sz="2800" b="0" i="1" smtClean="0">
                        <a:latin typeface="Cambria Math" panose="02040503050406030204" pitchFamily="18" charset="0"/>
                      </a:rPr>
                      <m:t>𝜋</m:t>
                    </m:r>
                    <m:r>
                      <a:rPr lang="en-AU" sz="2800" b="0" i="1" smtClean="0">
                        <a:latin typeface="Cambria Math" panose="02040503050406030204" pitchFamily="18" charset="0"/>
                      </a:rPr>
                      <m:t>𝑁𝐵𝐴𝑓</m:t>
                    </m:r>
                  </m:oMath>
                </a14:m>
                <a:endParaRPr lang="en-AU" sz="2800" dirty="0"/>
              </a:p>
              <a:p>
                <a:r>
                  <a:rPr lang="en-AU" sz="2800" dirty="0"/>
                  <a:t>where </a:t>
                </a:r>
                <a14:m>
                  <m:oMath xmlns:m="http://schemas.openxmlformats.org/officeDocument/2006/math">
                    <m:r>
                      <a:rPr lang="en-AU" sz="2800" i="1">
                        <a:latin typeface="Cambria Math" panose="02040503050406030204" pitchFamily="18" charset="0"/>
                      </a:rPr>
                      <m:t>𝑓</m:t>
                    </m:r>
                  </m:oMath>
                </a14:m>
                <a:r>
                  <a:rPr lang="en-AU" sz="2800" dirty="0"/>
                  <a:t> is the frequency of the generator’s rotation.</a:t>
                </a:r>
              </a:p>
              <a:p>
                <a:pPr/>
                <a:endParaRPr lang="en-AU" sz="2800" dirty="0"/>
              </a:p>
              <a:p>
                <a:pPr/>
                <a:r>
                  <a:rPr lang="en-AU" sz="2800" dirty="0"/>
                  <a:t>For circular motion:</a:t>
                </a:r>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𝑣</m:t>
                      </m:r>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2</m:t>
                          </m:r>
                          <m:r>
                            <a:rPr lang="en-AU" sz="2800" b="0" i="1" smtClean="0">
                              <a:latin typeface="Cambria Math" panose="02040503050406030204" pitchFamily="18" charset="0"/>
                            </a:rPr>
                            <m:t>𝜋</m:t>
                          </m:r>
                          <m:r>
                            <a:rPr lang="en-AU" sz="2800" b="0" i="1" smtClean="0">
                              <a:latin typeface="Cambria Math" panose="02040503050406030204" pitchFamily="18" charset="0"/>
                            </a:rPr>
                            <m:t>𝑟</m:t>
                          </m:r>
                        </m:num>
                        <m:den>
                          <m:r>
                            <a:rPr lang="en-AU" sz="2800" b="0" i="1" smtClean="0">
                              <a:latin typeface="Cambria Math" panose="02040503050406030204" pitchFamily="18" charset="0"/>
                            </a:rPr>
                            <m:t>𝑇</m:t>
                          </m:r>
                        </m:den>
                      </m:f>
                      <m:r>
                        <a:rPr lang="en-AU" sz="2800" b="0" i="1" smtClean="0">
                          <a:latin typeface="Cambria Math" panose="02040503050406030204" pitchFamily="18" charset="0"/>
                        </a:rPr>
                        <m:t>=2</m:t>
                      </m:r>
                      <m:r>
                        <a:rPr lang="en-AU" sz="2800" b="0" i="1" smtClean="0">
                          <a:latin typeface="Cambria Math" panose="02040503050406030204" pitchFamily="18" charset="0"/>
                        </a:rPr>
                        <m:t>𝜋</m:t>
                      </m:r>
                      <m:r>
                        <a:rPr lang="en-AU" sz="2800" b="0" i="1" smtClean="0">
                          <a:latin typeface="Cambria Math" panose="02040503050406030204" pitchFamily="18" charset="0"/>
                        </a:rPr>
                        <m:t>𝑟𝑓</m:t>
                      </m:r>
                    </m:oMath>
                  </m:oMathPara>
                </a14:m>
                <a:endParaRPr lang="en-AU" sz="2800" dirty="0"/>
              </a:p>
              <a:p>
                <a:pPr/>
                <a:endParaRPr lang="en-AU" sz="2800" dirty="0"/>
              </a:p>
              <a:p>
                <a:pPr/>
                <a:r>
                  <a:rPr lang="en-AU" sz="2800" dirty="0"/>
                  <a:t>Assuming a rectangular coil, </a:t>
                </a:r>
                <a14:m>
                  <m:oMath xmlns:m="http://schemas.openxmlformats.org/officeDocument/2006/math">
                    <m:r>
                      <a:rPr lang="en-AU" sz="2800" b="0" i="1" smtClean="0">
                        <a:latin typeface="Cambria Math" panose="02040503050406030204" pitchFamily="18" charset="0"/>
                      </a:rPr>
                      <m:t>𝐴</m:t>
                    </m:r>
                    <m:r>
                      <a:rPr lang="en-AU" sz="2800" b="0" i="1" smtClean="0">
                        <a:latin typeface="Cambria Math" panose="02040503050406030204" pitchFamily="18" charset="0"/>
                      </a:rPr>
                      <m:t>=2</m:t>
                    </m:r>
                    <m:r>
                      <a:rPr lang="en-AU" sz="2800" b="0" i="1" smtClean="0">
                        <a:latin typeface="Cambria Math" panose="02040503050406030204" pitchFamily="18" charset="0"/>
                      </a:rPr>
                      <m:t>𝑟</m:t>
                    </m:r>
                    <m:r>
                      <a:rPr lang="en-AU" sz="2800" b="0" i="1" smtClean="0">
                        <a:latin typeface="Cambria Math" panose="02040503050406030204" pitchFamily="18" charset="0"/>
                      </a:rPr>
                      <m:t>ℓ</m:t>
                    </m:r>
                  </m:oMath>
                </a14:m>
                <a:r>
                  <a:rPr lang="en-AU" sz="2800" dirty="0"/>
                  <a:t>, so substituting the above into a):</a:t>
                </a:r>
              </a:p>
              <a:p>
                <a:pPr/>
                <a14:m>
                  <m:oMathPara xmlns:m="http://schemas.openxmlformats.org/officeDocument/2006/math">
                    <m:oMathParaPr>
                      <m:jc m:val="centerGroup"/>
                    </m:oMathParaPr>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𝜀</m:t>
                          </m:r>
                        </m:e>
                        <m:sub>
                          <m:r>
                            <m:rPr>
                              <m:nor/>
                            </m:rPr>
                            <a:rPr lang="en-AU" sz="2800" b="0" i="0" smtClean="0">
                              <a:latin typeface="Cambria Math" panose="02040503050406030204" pitchFamily="18" charset="0"/>
                            </a:rPr>
                            <m:t>max</m:t>
                          </m:r>
                        </m:sub>
                      </m:sSub>
                      <m:r>
                        <a:rPr lang="en-AU" sz="2800" b="0" i="1" smtClean="0">
                          <a:latin typeface="Cambria Math" panose="02040503050406030204" pitchFamily="18" charset="0"/>
                        </a:rPr>
                        <m:t>=2</m:t>
                      </m:r>
                      <m:r>
                        <a:rPr lang="en-AU" sz="2800" b="0" i="1" smtClean="0">
                          <a:latin typeface="Cambria Math" panose="02040503050406030204" pitchFamily="18" charset="0"/>
                        </a:rPr>
                        <m:t>𝑁</m:t>
                      </m:r>
                      <m:r>
                        <a:rPr lang="en-AU" sz="2800" b="0" i="1" smtClean="0">
                          <a:latin typeface="Cambria Math" panose="02040503050406030204" pitchFamily="18" charset="0"/>
                        </a:rPr>
                        <m:t>ℓ</m:t>
                      </m:r>
                      <m:d>
                        <m:dPr>
                          <m:ctrlPr>
                            <a:rPr lang="en-AU" sz="2800" b="0" i="1" smtClean="0">
                              <a:latin typeface="Cambria Math" panose="02040503050406030204" pitchFamily="18" charset="0"/>
                            </a:rPr>
                          </m:ctrlPr>
                        </m:dPr>
                        <m:e>
                          <m:r>
                            <a:rPr lang="en-AU" sz="2800" b="0" i="1" smtClean="0">
                              <a:latin typeface="Cambria Math" panose="02040503050406030204" pitchFamily="18" charset="0"/>
                            </a:rPr>
                            <m:t>2</m:t>
                          </m:r>
                          <m:r>
                            <a:rPr lang="en-AU" sz="2800" b="0" i="1" smtClean="0">
                              <a:latin typeface="Cambria Math" panose="02040503050406030204" pitchFamily="18" charset="0"/>
                            </a:rPr>
                            <m:t>𝜋</m:t>
                          </m:r>
                          <m:r>
                            <a:rPr lang="en-AU" sz="2800" b="0" i="1" smtClean="0">
                              <a:latin typeface="Cambria Math" panose="02040503050406030204" pitchFamily="18" charset="0"/>
                            </a:rPr>
                            <m:t>𝑟𝑓</m:t>
                          </m:r>
                        </m:e>
                      </m:d>
                      <m:r>
                        <a:rPr lang="en-AU" sz="2800" b="0" i="1" smtClean="0">
                          <a:latin typeface="Cambria Math" panose="02040503050406030204" pitchFamily="18" charset="0"/>
                        </a:rPr>
                        <m:t>𝐵</m:t>
                      </m:r>
                      <m:r>
                        <a:rPr lang="en-AU" sz="2800" b="0" i="1" smtClean="0">
                          <a:latin typeface="Cambria Math" panose="02040503050406030204" pitchFamily="18" charset="0"/>
                        </a:rPr>
                        <m:t>=2</m:t>
                      </m:r>
                      <m:r>
                        <a:rPr lang="en-AU" sz="2800" b="0" i="1" smtClean="0">
                          <a:latin typeface="Cambria Math" panose="02040503050406030204" pitchFamily="18" charset="0"/>
                        </a:rPr>
                        <m:t>𝜋</m:t>
                      </m:r>
                      <m:r>
                        <a:rPr lang="en-AU" sz="2800" b="0" i="1" smtClean="0">
                          <a:latin typeface="Cambria Math" panose="02040503050406030204" pitchFamily="18" charset="0"/>
                        </a:rPr>
                        <m:t>𝑁𝐵</m:t>
                      </m:r>
                      <m:d>
                        <m:dPr>
                          <m:ctrlPr>
                            <a:rPr lang="en-AU" sz="2800" b="0" i="1" smtClean="0">
                              <a:latin typeface="Cambria Math" panose="02040503050406030204" pitchFamily="18" charset="0"/>
                            </a:rPr>
                          </m:ctrlPr>
                        </m:dPr>
                        <m:e>
                          <m:r>
                            <a:rPr lang="en-AU" sz="2800" b="0" i="1" smtClean="0">
                              <a:latin typeface="Cambria Math" panose="02040503050406030204" pitchFamily="18" charset="0"/>
                            </a:rPr>
                            <m:t>2</m:t>
                          </m:r>
                          <m:r>
                            <a:rPr lang="en-AU" sz="2800" b="0" i="1" smtClean="0">
                              <a:latin typeface="Cambria Math" panose="02040503050406030204" pitchFamily="18" charset="0"/>
                            </a:rPr>
                            <m:t>𝑟</m:t>
                          </m:r>
                          <m:r>
                            <a:rPr lang="en-AU" sz="2800" b="0" i="1" smtClean="0">
                              <a:latin typeface="Cambria Math" panose="02040503050406030204" pitchFamily="18" charset="0"/>
                            </a:rPr>
                            <m:t>ℓ</m:t>
                          </m:r>
                        </m:e>
                      </m:d>
                      <m:r>
                        <a:rPr lang="en-AU" sz="2800" b="0" i="1" smtClean="0">
                          <a:latin typeface="Cambria Math" panose="02040503050406030204" pitchFamily="18" charset="0"/>
                        </a:rPr>
                        <m:t>𝑓</m:t>
                      </m:r>
                      <m:r>
                        <a:rPr lang="en-AU" sz="2800" b="0" i="1" smtClean="0">
                          <a:latin typeface="Cambria Math" panose="02040503050406030204" pitchFamily="18" charset="0"/>
                        </a:rPr>
                        <m:t>=2</m:t>
                      </m:r>
                      <m:r>
                        <a:rPr lang="en-AU" sz="2800" b="0" i="1" smtClean="0">
                          <a:latin typeface="Cambria Math" panose="02040503050406030204" pitchFamily="18" charset="0"/>
                        </a:rPr>
                        <m:t>𝜋</m:t>
                      </m:r>
                      <m:r>
                        <a:rPr lang="en-AU" sz="2800" b="0" i="1" smtClean="0">
                          <a:latin typeface="Cambria Math" panose="02040503050406030204" pitchFamily="18" charset="0"/>
                        </a:rPr>
                        <m:t>𝑁𝐵𝐴𝑓</m:t>
                      </m:r>
                    </m:oMath>
                  </m:oMathPara>
                </a14:m>
                <a:endParaRPr lang="en-AU" sz="2800" dirty="0"/>
              </a:p>
            </p:txBody>
          </p:sp>
        </mc:Choice>
        <mc:Fallback>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598443" cy="5207836"/>
              </a:xfrm>
              <a:prstGeom prst="rect">
                <a:avLst/>
              </a:prstGeom>
              <a:blipFill>
                <a:blip r:embed="rId3"/>
                <a:stretch>
                  <a:fillRect l="-1104" t="-1171"/>
                </a:stretch>
              </a:blipFill>
            </p:spPr>
            <p:txBody>
              <a:bodyPr/>
              <a:lstStyle/>
              <a:p>
                <a:r>
                  <a:rPr lang="en-AU">
                    <a:noFill/>
                  </a:rPr>
                  <a:t> </a:t>
                </a:r>
              </a:p>
            </p:txBody>
          </p:sp>
        </mc:Fallback>
      </mc:AlternateContent>
    </p:spTree>
    <p:extLst>
      <p:ext uri="{BB962C8B-B14F-4D97-AF65-F5344CB8AC3E}">
        <p14:creationId xmlns:p14="http://schemas.microsoft.com/office/powerpoint/2010/main" val="343503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9953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RMS of emf</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598443" cy="3496150"/>
              </a:xfrm>
              <a:prstGeom prst="rect">
                <a:avLst/>
              </a:prstGeom>
              <a:noFill/>
            </p:spPr>
            <p:txBody>
              <a:bodyPr wrap="square" rtlCol="0">
                <a:spAutoFit/>
              </a:bodyPr>
              <a:lstStyle/>
              <a:p>
                <a:pPr marL="457200" indent="-457200">
                  <a:buFont typeface="Arial" panose="020B0604020202020204" pitchFamily="34" charset="0"/>
                  <a:buChar char="•"/>
                </a:pPr>
                <a:r>
                  <a:rPr lang="en-AU" sz="2800" dirty="0"/>
                  <a:t>Because the emf produced by an AC generator is constantly changing, its power output is also non-constant.</a:t>
                </a:r>
              </a:p>
              <a:p>
                <a:pPr marL="457200" indent="-457200">
                  <a:buFont typeface="Arial" panose="020B0604020202020204" pitchFamily="34" charset="0"/>
                  <a:buChar char="•"/>
                </a:pPr>
                <a:r>
                  <a:rPr lang="en-AU" sz="2800" dirty="0"/>
                  <a:t>For the sake of simplicity, a value called the root mean square (RMS) of the generator’s emf is used. This represents the emf that would need to be provided by a DC source to produce the same average power.</a:t>
                </a:r>
              </a:p>
              <a:p>
                <a:endParaRPr lang="en-AU" sz="2800" dirty="0"/>
              </a:p>
              <a:p>
                <a14:m>
                  <m:oMathPara xmlns:m="http://schemas.openxmlformats.org/officeDocument/2006/math">
                    <m:oMathParaPr>
                      <m:jc m:val="centerGroup"/>
                    </m:oMathParaPr>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𝜀</m:t>
                          </m:r>
                        </m:e>
                        <m:sub>
                          <m:r>
                            <m:rPr>
                              <m:nor/>
                            </m:rPr>
                            <a:rPr lang="en-AU" sz="2800" b="0" i="0" smtClean="0">
                              <a:latin typeface="Cambria Math" panose="02040503050406030204" pitchFamily="18" charset="0"/>
                            </a:rPr>
                            <m:t>rms</m:t>
                          </m:r>
                        </m:sub>
                      </m:sSub>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𝜀</m:t>
                              </m:r>
                            </m:e>
                            <m:sub>
                              <m:r>
                                <m:rPr>
                                  <m:nor/>
                                </m:rPr>
                                <a:rPr lang="en-AU" sz="2800" b="0" i="0" smtClean="0">
                                  <a:latin typeface="Cambria Math" panose="02040503050406030204" pitchFamily="18" charset="0"/>
                                </a:rPr>
                                <m:t>max</m:t>
                              </m:r>
                            </m:sub>
                          </m:sSub>
                        </m:num>
                        <m:den>
                          <m:rad>
                            <m:radPr>
                              <m:degHide m:val="on"/>
                              <m:ctrlPr>
                                <a:rPr lang="en-AU" sz="2800" b="0" i="1" smtClean="0">
                                  <a:latin typeface="Cambria Math" panose="02040503050406030204" pitchFamily="18" charset="0"/>
                                </a:rPr>
                              </m:ctrlPr>
                            </m:radPr>
                            <m:deg/>
                            <m:e>
                              <m:r>
                                <a:rPr lang="en-AU" sz="2800" b="0" i="1" smtClean="0">
                                  <a:latin typeface="Cambria Math" panose="02040503050406030204" pitchFamily="18" charset="0"/>
                                </a:rPr>
                                <m:t>2</m:t>
                              </m:r>
                            </m:e>
                          </m:rad>
                        </m:den>
                      </m:f>
                    </m:oMath>
                  </m:oMathPara>
                </a14:m>
                <a:endParaRPr lang="en-AU" sz="2800" dirty="0"/>
              </a:p>
            </p:txBody>
          </p:sp>
        </mc:Choice>
        <mc:Fallback>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598443" cy="3496150"/>
              </a:xfrm>
              <a:prstGeom prst="rect">
                <a:avLst/>
              </a:prstGeom>
              <a:blipFill>
                <a:blip r:embed="rId3"/>
                <a:stretch>
                  <a:fillRect l="-946" t="-1745" r="-158"/>
                </a:stretch>
              </a:blipFill>
            </p:spPr>
            <p:txBody>
              <a:bodyPr/>
              <a:lstStyle/>
              <a:p>
                <a:r>
                  <a:rPr lang="en-AU">
                    <a:noFill/>
                  </a:rPr>
                  <a:t> </a:t>
                </a:r>
              </a:p>
            </p:txBody>
          </p:sp>
        </mc:Fallback>
      </mc:AlternateContent>
    </p:spTree>
    <p:extLst>
      <p:ext uri="{BB962C8B-B14F-4D97-AF65-F5344CB8AC3E}">
        <p14:creationId xmlns:p14="http://schemas.microsoft.com/office/powerpoint/2010/main" val="76970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19093"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Generators</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9300756" cy="3970318"/>
          </a:xfrm>
          <a:prstGeom prst="rect">
            <a:avLst/>
          </a:prstGeom>
          <a:noFill/>
        </p:spPr>
        <p:txBody>
          <a:bodyPr wrap="square" rtlCol="0">
            <a:spAutoFit/>
          </a:bodyPr>
          <a:lstStyle/>
          <a:p>
            <a:pPr marL="457200" indent="-457200">
              <a:buFont typeface="Arial" panose="020B0604020202020204" pitchFamily="34" charset="0"/>
              <a:buChar char="•"/>
            </a:pPr>
            <a:r>
              <a:rPr lang="en-AU" sz="2800" dirty="0"/>
              <a:t>As you may remember:</a:t>
            </a:r>
          </a:p>
          <a:p>
            <a:pPr marL="914400" lvl="1" indent="-457200">
              <a:buFont typeface="Arial" panose="020B0604020202020204" pitchFamily="34" charset="0"/>
              <a:buChar char="•"/>
            </a:pPr>
            <a:r>
              <a:rPr lang="en-AU" sz="2800" dirty="0"/>
              <a:t>Motors convert electrical energy into kinetic energy.</a:t>
            </a:r>
          </a:p>
          <a:p>
            <a:pPr marL="914400" lvl="1" indent="-457200">
              <a:buFont typeface="Arial" panose="020B0604020202020204" pitchFamily="34" charset="0"/>
              <a:buChar char="•"/>
            </a:pPr>
            <a:r>
              <a:rPr lang="en-AU" sz="2800" dirty="0"/>
              <a:t>Current is passed through a coil in a magnetic field, causing it to rotate.</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A generator is essentially the opposite of a motor:</a:t>
            </a:r>
          </a:p>
          <a:p>
            <a:pPr marL="914400" lvl="1" indent="-457200">
              <a:buFont typeface="Arial" panose="020B0604020202020204" pitchFamily="34" charset="0"/>
              <a:buChar char="•"/>
            </a:pPr>
            <a:r>
              <a:rPr lang="en-AU" sz="2800" dirty="0"/>
              <a:t>Generators convert kinetic energy into electrical energy.</a:t>
            </a:r>
          </a:p>
          <a:p>
            <a:pPr marL="914400" lvl="1" indent="-457200">
              <a:buFont typeface="Arial" panose="020B0604020202020204" pitchFamily="34" charset="0"/>
              <a:buChar char="•"/>
            </a:pPr>
            <a:r>
              <a:rPr lang="en-AU" sz="2800" dirty="0"/>
              <a:t>An external force rotates a coil in a magnetic field, inducing a current.</a:t>
            </a:r>
          </a:p>
        </p:txBody>
      </p:sp>
      <p:pic>
        <p:nvPicPr>
          <p:cNvPr id="5" name="Picture 2">
            <a:extLst>
              <a:ext uri="{FF2B5EF4-FFF2-40B4-BE49-F238E27FC236}">
                <a16:creationId xmlns:a16="http://schemas.microsoft.com/office/drawing/2014/main" id="{9D636DA1-496D-2E46-C47E-6D9E11FB7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0755" y="41581"/>
            <a:ext cx="2773679" cy="27294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227D7852-F254-FF18-4B2E-1CD19D4B4DDA}"/>
              </a:ext>
            </a:extLst>
          </p:cNvPr>
          <p:cNvPicPr>
            <a:picLocks noChangeAspect="1"/>
          </p:cNvPicPr>
          <p:nvPr/>
        </p:nvPicPr>
        <p:blipFill rotWithShape="1">
          <a:blip r:embed="rId4">
            <a:extLst>
              <a:ext uri="{28A0092B-C50C-407E-A947-70E740481C1C}">
                <a14:useLocalDpi xmlns:a14="http://schemas.microsoft.com/office/drawing/2010/main" val="0"/>
              </a:ext>
            </a:extLst>
          </a:blip>
          <a:srcRect l="26786" t="6476" r="32500" b="6095"/>
          <a:stretch/>
        </p:blipFill>
        <p:spPr>
          <a:xfrm>
            <a:off x="9300754" y="3298683"/>
            <a:ext cx="2773679" cy="3350312"/>
          </a:xfrm>
          <a:prstGeom prst="rect">
            <a:avLst/>
          </a:prstGeom>
        </p:spPr>
      </p:pic>
    </p:spTree>
    <p:extLst>
      <p:ext uri="{BB962C8B-B14F-4D97-AF65-F5344CB8AC3E}">
        <p14:creationId xmlns:p14="http://schemas.microsoft.com/office/powerpoint/2010/main" val="220614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295856"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Generator Components</a:t>
            </a:r>
          </a:p>
        </p:txBody>
      </p:sp>
      <p:sp>
        <p:nvSpPr>
          <p:cNvPr id="3" name="TextBox 2">
            <a:extLst>
              <a:ext uri="{FF2B5EF4-FFF2-40B4-BE49-F238E27FC236}">
                <a16:creationId xmlns:a16="http://schemas.microsoft.com/office/drawing/2014/main" id="{A0094C3D-61B1-2EC6-783A-0929582ACB6A}"/>
              </a:ext>
            </a:extLst>
          </p:cNvPr>
          <p:cNvSpPr txBox="1"/>
          <p:nvPr/>
        </p:nvSpPr>
        <p:spPr>
          <a:xfrm>
            <a:off x="-3" y="584775"/>
            <a:ext cx="11220997" cy="6124754"/>
          </a:xfrm>
          <a:prstGeom prst="rect">
            <a:avLst/>
          </a:prstGeom>
          <a:noFill/>
        </p:spPr>
        <p:txBody>
          <a:bodyPr wrap="square" rtlCol="0">
            <a:spAutoFit/>
          </a:bodyPr>
          <a:lstStyle/>
          <a:p>
            <a:pPr marL="457200" indent="-457200">
              <a:buFont typeface="Arial" panose="020B0604020202020204" pitchFamily="34" charset="0"/>
              <a:buChar char="•"/>
            </a:pPr>
            <a:r>
              <a:rPr lang="en-AU" sz="2800" dirty="0"/>
              <a:t>Generators share a number of components with motors:</a:t>
            </a:r>
          </a:p>
          <a:p>
            <a:pPr marL="914400" lvl="1" indent="-457200">
              <a:buFont typeface="Arial" panose="020B0604020202020204" pitchFamily="34" charset="0"/>
              <a:buChar char="•"/>
            </a:pPr>
            <a:r>
              <a:rPr lang="en-AU" sz="2800" dirty="0"/>
              <a:t>Permanent magnets to produce a magnetic field</a:t>
            </a:r>
          </a:p>
          <a:p>
            <a:pPr marL="914400" lvl="1" indent="-457200">
              <a:buFont typeface="Arial" panose="020B0604020202020204" pitchFamily="34" charset="0"/>
              <a:buChar char="•"/>
            </a:pPr>
            <a:r>
              <a:rPr lang="en-AU" sz="2800" dirty="0"/>
              <a:t>One or more armatures (conductive coils) held in the magnetic field</a:t>
            </a:r>
          </a:p>
          <a:p>
            <a:pPr marL="914400" lvl="1" indent="-457200">
              <a:buFont typeface="Arial" panose="020B0604020202020204" pitchFamily="34" charset="0"/>
              <a:buChar char="•"/>
            </a:pPr>
            <a:r>
              <a:rPr lang="en-AU" sz="2800" dirty="0"/>
              <a:t>Brushes which provide low-friction contact between the commutator and the rest of the circuit.</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There are two types of generators, each of which has a different type of commutator:</a:t>
            </a:r>
          </a:p>
          <a:p>
            <a:pPr marL="914400" lvl="1" indent="-457200">
              <a:buFont typeface="Arial" panose="020B0604020202020204" pitchFamily="34" charset="0"/>
              <a:buChar char="•"/>
            </a:pPr>
            <a:r>
              <a:rPr lang="en-AU" sz="2800" dirty="0"/>
              <a:t>DC generators, </a:t>
            </a:r>
            <a:br>
              <a:rPr lang="en-AU" sz="2800" dirty="0"/>
            </a:br>
            <a:r>
              <a:rPr lang="en-AU" sz="2800" dirty="0"/>
              <a:t>which use split ring </a:t>
            </a:r>
            <a:br>
              <a:rPr lang="en-AU" sz="2800" dirty="0"/>
            </a:br>
            <a:r>
              <a:rPr lang="en-AU" sz="2800" dirty="0"/>
              <a:t>commutators</a:t>
            </a:r>
          </a:p>
          <a:p>
            <a:pPr marL="914400" lvl="1" indent="-457200">
              <a:buFont typeface="Arial" panose="020B0604020202020204" pitchFamily="34" charset="0"/>
              <a:buChar char="•"/>
            </a:pPr>
            <a:r>
              <a:rPr lang="en-AU" sz="2800" dirty="0"/>
              <a:t>AC generators, </a:t>
            </a:r>
            <a:br>
              <a:rPr lang="en-AU" sz="2800" dirty="0"/>
            </a:br>
            <a:r>
              <a:rPr lang="en-AU" sz="2800" dirty="0"/>
              <a:t>which use slip ring </a:t>
            </a:r>
            <a:br>
              <a:rPr lang="en-AU" sz="2800" dirty="0"/>
            </a:br>
            <a:r>
              <a:rPr lang="en-AU" sz="2800" dirty="0"/>
              <a:t>commutators</a:t>
            </a:r>
          </a:p>
        </p:txBody>
      </p:sp>
      <p:pic>
        <p:nvPicPr>
          <p:cNvPr id="1026" name="Picture 2">
            <a:extLst>
              <a:ext uri="{FF2B5EF4-FFF2-40B4-BE49-F238E27FC236}">
                <a16:creationId xmlns:a16="http://schemas.microsoft.com/office/drawing/2014/main" id="{B1FD6549-FA37-AAD9-1479-FA7524E0B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543" y="3800126"/>
            <a:ext cx="8338457" cy="292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2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812351"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Generator Types: DC</a:t>
            </a:r>
          </a:p>
        </p:txBody>
      </p:sp>
      <p:sp>
        <p:nvSpPr>
          <p:cNvPr id="3" name="TextBox 2">
            <a:extLst>
              <a:ext uri="{FF2B5EF4-FFF2-40B4-BE49-F238E27FC236}">
                <a16:creationId xmlns:a16="http://schemas.microsoft.com/office/drawing/2014/main" id="{A0094C3D-61B1-2EC6-783A-0929582ACB6A}"/>
              </a:ext>
            </a:extLst>
          </p:cNvPr>
          <p:cNvSpPr txBox="1"/>
          <p:nvPr/>
        </p:nvSpPr>
        <p:spPr>
          <a:xfrm>
            <a:off x="-3" y="584775"/>
            <a:ext cx="11220997" cy="6124754"/>
          </a:xfrm>
          <a:prstGeom prst="rect">
            <a:avLst/>
          </a:prstGeom>
          <a:noFill/>
        </p:spPr>
        <p:txBody>
          <a:bodyPr wrap="square" rtlCol="0">
            <a:spAutoFit/>
          </a:bodyPr>
          <a:lstStyle/>
          <a:p>
            <a:pPr marL="457200" indent="-457200">
              <a:buFont typeface="Arial" panose="020B0604020202020204" pitchFamily="34" charset="0"/>
              <a:buChar char="•"/>
            </a:pPr>
            <a:r>
              <a:rPr lang="en-AU" sz="2800" dirty="0"/>
              <a:t>As one side of the armature moves upwards through the magnetic field, a current is induced in it to produce a downwards force (Lenz’s law).</a:t>
            </a:r>
          </a:p>
          <a:p>
            <a:pPr marL="457200" indent="-457200">
              <a:buFont typeface="Arial" panose="020B0604020202020204" pitchFamily="34" charset="0"/>
              <a:buChar char="•"/>
            </a:pPr>
            <a:r>
              <a:rPr lang="en-AU" sz="2800" dirty="0"/>
              <a:t>Once that side passes the top and begins to move downwards, a current is induced in it in the opposite direction to produce an upwards force.</a:t>
            </a:r>
          </a:p>
          <a:p>
            <a:endParaRPr lang="en-AU" sz="2800" dirty="0"/>
          </a:p>
          <a:p>
            <a:pPr marL="457200" indent="-457200">
              <a:buFont typeface="Arial" panose="020B0604020202020204" pitchFamily="34" charset="0"/>
              <a:buChar char="•"/>
            </a:pPr>
            <a:r>
              <a:rPr lang="en-AU" sz="2800" dirty="0"/>
              <a:t>The split ring commutators in DC generators are much like the ones in DC motors:</a:t>
            </a:r>
          </a:p>
          <a:p>
            <a:pPr marL="914400" lvl="1" indent="-457200">
              <a:buFont typeface="Arial" panose="020B0604020202020204" pitchFamily="34" charset="0"/>
              <a:buChar char="•"/>
            </a:pPr>
            <a:r>
              <a:rPr lang="en-AU" sz="2800" dirty="0"/>
              <a:t>In motors, they change the direction </a:t>
            </a:r>
            <a:br>
              <a:rPr lang="en-AU" sz="2800" dirty="0"/>
            </a:br>
            <a:r>
              <a:rPr lang="en-AU" sz="2800" dirty="0"/>
              <a:t>of current to the coil every 180° to</a:t>
            </a:r>
            <a:br>
              <a:rPr lang="en-AU" sz="2800" dirty="0"/>
            </a:br>
            <a:r>
              <a:rPr lang="en-AU" sz="2800" dirty="0"/>
              <a:t>maintain a positive torque</a:t>
            </a:r>
          </a:p>
          <a:p>
            <a:pPr marL="914400" lvl="1" indent="-457200">
              <a:buFont typeface="Arial" panose="020B0604020202020204" pitchFamily="34" charset="0"/>
              <a:buChar char="•"/>
            </a:pPr>
            <a:r>
              <a:rPr lang="en-AU" sz="2800" dirty="0"/>
              <a:t>In generators, they change the </a:t>
            </a:r>
            <a:br>
              <a:rPr lang="en-AU" sz="2800" dirty="0"/>
            </a:br>
            <a:r>
              <a:rPr lang="en-AU" sz="2800" dirty="0"/>
              <a:t>direction of current to the </a:t>
            </a:r>
            <a:r>
              <a:rPr lang="en-AU" sz="2800" i="1" dirty="0"/>
              <a:t>circuit</a:t>
            </a:r>
            <a:r>
              <a:rPr lang="en-AU" sz="2800" dirty="0"/>
              <a:t> </a:t>
            </a:r>
            <a:br>
              <a:rPr lang="en-AU" sz="2800" dirty="0"/>
            </a:br>
            <a:r>
              <a:rPr lang="en-AU" sz="2800" dirty="0"/>
              <a:t>every 180° to maintain a positive</a:t>
            </a:r>
            <a:br>
              <a:rPr lang="en-AU" sz="2800" dirty="0"/>
            </a:br>
            <a:r>
              <a:rPr lang="en-AU" sz="2800" dirty="0"/>
              <a:t>voltage</a:t>
            </a:r>
          </a:p>
        </p:txBody>
      </p:sp>
      <p:pic>
        <p:nvPicPr>
          <p:cNvPr id="2050" name="Picture 2">
            <a:extLst>
              <a:ext uri="{FF2B5EF4-FFF2-40B4-BE49-F238E27FC236}">
                <a16:creationId xmlns:a16="http://schemas.microsoft.com/office/drawing/2014/main" id="{382C2F67-3D46-9EF6-17AA-C773821F5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297" y="3374572"/>
            <a:ext cx="5333999" cy="3483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14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812351"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Generator Types: AC</a:t>
            </a:r>
          </a:p>
        </p:txBody>
      </p:sp>
      <p:sp>
        <p:nvSpPr>
          <p:cNvPr id="3" name="TextBox 2">
            <a:extLst>
              <a:ext uri="{FF2B5EF4-FFF2-40B4-BE49-F238E27FC236}">
                <a16:creationId xmlns:a16="http://schemas.microsoft.com/office/drawing/2014/main" id="{A0094C3D-61B1-2EC6-783A-0929582ACB6A}"/>
              </a:ext>
            </a:extLst>
          </p:cNvPr>
          <p:cNvSpPr txBox="1"/>
          <p:nvPr/>
        </p:nvSpPr>
        <p:spPr>
          <a:xfrm>
            <a:off x="-3" y="584775"/>
            <a:ext cx="11220997" cy="4401205"/>
          </a:xfrm>
          <a:prstGeom prst="rect">
            <a:avLst/>
          </a:prstGeom>
          <a:noFill/>
        </p:spPr>
        <p:txBody>
          <a:bodyPr wrap="square" rtlCol="0">
            <a:spAutoFit/>
          </a:bodyPr>
          <a:lstStyle/>
          <a:p>
            <a:pPr marL="457200" indent="-457200">
              <a:buFont typeface="Arial" panose="020B0604020202020204" pitchFamily="34" charset="0"/>
              <a:buChar char="•"/>
            </a:pPr>
            <a:r>
              <a:rPr lang="en-AU" sz="2800" dirty="0"/>
              <a:t>As one side of the armature moves upwards through the magnetic field, a current is induced in it to produce a downwards force (Lenz’s law).</a:t>
            </a:r>
          </a:p>
          <a:p>
            <a:pPr marL="457200" indent="-457200">
              <a:buFont typeface="Arial" panose="020B0604020202020204" pitchFamily="34" charset="0"/>
              <a:buChar char="•"/>
            </a:pPr>
            <a:r>
              <a:rPr lang="en-AU" sz="2800" dirty="0"/>
              <a:t>Once that side passes the top and begins to move downwards, a current is induced in it in the opposite direction to produce an upwards force.</a:t>
            </a:r>
          </a:p>
          <a:p>
            <a:endParaRPr lang="en-AU" sz="2800" dirty="0"/>
          </a:p>
          <a:p>
            <a:pPr marL="457200" indent="-457200">
              <a:buFont typeface="Arial" panose="020B0604020202020204" pitchFamily="34" charset="0"/>
              <a:buChar char="•"/>
            </a:pPr>
            <a:r>
              <a:rPr lang="en-AU" sz="2800" dirty="0"/>
              <a:t>The slip ring commutators in AC generators </a:t>
            </a:r>
            <a:br>
              <a:rPr lang="en-AU" sz="2800" dirty="0"/>
            </a:br>
            <a:r>
              <a:rPr lang="en-AU" sz="2800" dirty="0"/>
              <a:t>do the opposite: they maintain the </a:t>
            </a:r>
            <a:r>
              <a:rPr lang="en-AU" sz="2800" i="1" dirty="0"/>
              <a:t>same</a:t>
            </a:r>
            <a:r>
              <a:rPr lang="en-AU" sz="2800" dirty="0"/>
              <a:t> </a:t>
            </a:r>
            <a:br>
              <a:rPr lang="en-AU" sz="2800" dirty="0"/>
            </a:br>
            <a:r>
              <a:rPr lang="en-AU" sz="2800" dirty="0"/>
              <a:t>connections between each side of the coil </a:t>
            </a:r>
            <a:br>
              <a:rPr lang="en-AU" sz="2800" dirty="0"/>
            </a:br>
            <a:r>
              <a:rPr lang="en-AU" sz="2800" dirty="0"/>
              <a:t>and the circuit, resulting in a current that </a:t>
            </a:r>
            <a:br>
              <a:rPr lang="en-AU" sz="2800" dirty="0"/>
            </a:br>
            <a:r>
              <a:rPr lang="en-AU" sz="2800" dirty="0"/>
              <a:t>alternates in direction.</a:t>
            </a:r>
          </a:p>
        </p:txBody>
      </p:sp>
      <p:pic>
        <p:nvPicPr>
          <p:cNvPr id="3074" name="Picture 2">
            <a:extLst>
              <a:ext uri="{FF2B5EF4-FFF2-40B4-BE49-F238E27FC236}">
                <a16:creationId xmlns:a16="http://schemas.microsoft.com/office/drawing/2014/main" id="{DC4817D8-0E23-FBC0-B451-1802182AD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658" y="2675392"/>
            <a:ext cx="4791075"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24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4AEC2BF-9EEC-6B20-EF71-8DBA70E25C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37" b="18616"/>
          <a:stretch/>
        </p:blipFill>
        <p:spPr bwMode="auto">
          <a:xfrm>
            <a:off x="83969" y="0"/>
            <a:ext cx="1202406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621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474833"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#1a</a:t>
            </a:r>
          </a:p>
        </p:txBody>
      </p:sp>
      <p:sp>
        <p:nvSpPr>
          <p:cNvPr id="3" name="TextBox 2">
            <a:extLst>
              <a:ext uri="{FF2B5EF4-FFF2-40B4-BE49-F238E27FC236}">
                <a16:creationId xmlns:a16="http://schemas.microsoft.com/office/drawing/2014/main" id="{A0094C3D-61B1-2EC6-783A-0929582ACB6A}"/>
              </a:ext>
            </a:extLst>
          </p:cNvPr>
          <p:cNvSpPr txBox="1"/>
          <p:nvPr/>
        </p:nvSpPr>
        <p:spPr>
          <a:xfrm>
            <a:off x="-4" y="584775"/>
            <a:ext cx="10026319" cy="3108543"/>
          </a:xfrm>
          <a:prstGeom prst="rect">
            <a:avLst/>
          </a:prstGeom>
          <a:noFill/>
        </p:spPr>
        <p:txBody>
          <a:bodyPr wrap="square" rtlCol="0">
            <a:spAutoFit/>
          </a:bodyPr>
          <a:lstStyle/>
          <a:p>
            <a:r>
              <a:rPr lang="en-GB" sz="2800" dirty="0"/>
              <a:t>Draw graphs to show each of the following, with the angle between the coil and the magnetic field on the x axis for each one:</a:t>
            </a:r>
          </a:p>
          <a:p>
            <a:pPr marL="514350" indent="-514350">
              <a:buFont typeface="+mj-lt"/>
              <a:buAutoNum type="alphaLcParenR"/>
            </a:pPr>
            <a:r>
              <a:rPr lang="en-GB" sz="2800" dirty="0"/>
              <a:t>The magnetic flux in a coil as it rotates </a:t>
            </a:r>
            <a:br>
              <a:rPr lang="en-GB" sz="2800" dirty="0"/>
            </a:br>
            <a:r>
              <a:rPr lang="en-GB" sz="2800" dirty="0"/>
              <a:t>through a magnetic field (where 0°</a:t>
            </a:r>
            <a:br>
              <a:rPr lang="en-GB" sz="2800" dirty="0"/>
            </a:br>
            <a:r>
              <a:rPr lang="en-GB" sz="2800" dirty="0"/>
              <a:t>is parallel to the field)</a:t>
            </a:r>
          </a:p>
          <a:p>
            <a:pPr marL="514350" indent="-514350">
              <a:buFont typeface="+mj-lt"/>
              <a:buAutoNum type="alphaLcParenR"/>
            </a:pPr>
            <a:r>
              <a:rPr lang="en-GB" sz="2800" dirty="0"/>
              <a:t>The change in flux within the coil</a:t>
            </a:r>
          </a:p>
          <a:p>
            <a:pPr marL="514350" indent="-514350">
              <a:buFont typeface="+mj-lt"/>
              <a:buAutoNum type="alphaLcParenR"/>
            </a:pPr>
            <a:r>
              <a:rPr lang="en-GB" sz="2800" dirty="0"/>
              <a:t>The induced emf</a:t>
            </a:r>
          </a:p>
        </p:txBody>
      </p:sp>
      <p:pic>
        <p:nvPicPr>
          <p:cNvPr id="2" name="Content Placeholder 4">
            <a:extLst>
              <a:ext uri="{FF2B5EF4-FFF2-40B4-BE49-F238E27FC236}">
                <a16:creationId xmlns:a16="http://schemas.microsoft.com/office/drawing/2014/main" id="{F3162975-2775-B57B-B7C5-82A018BCA2D0}"/>
              </a:ext>
            </a:extLst>
          </p:cNvPr>
          <p:cNvPicPr>
            <a:picLocks noGrp="1" noChangeAspect="1"/>
          </p:cNvPicPr>
          <p:nvPr>
            <p:ph idx="1"/>
          </p:nvPr>
        </p:nvPicPr>
        <p:blipFill rotWithShape="1">
          <a:blip r:embed="rId3"/>
          <a:srcRect t="2609" b="67536"/>
          <a:stretch/>
        </p:blipFill>
        <p:spPr>
          <a:xfrm>
            <a:off x="7099455" y="1708159"/>
            <a:ext cx="4429157" cy="1609548"/>
          </a:xfrm>
        </p:spPr>
      </p:pic>
      <p:pic>
        <p:nvPicPr>
          <p:cNvPr id="5" name="Content Placeholder 4">
            <a:extLst>
              <a:ext uri="{FF2B5EF4-FFF2-40B4-BE49-F238E27FC236}">
                <a16:creationId xmlns:a16="http://schemas.microsoft.com/office/drawing/2014/main" id="{EE647484-C835-27AB-3E09-B17FB6CF93CA}"/>
              </a:ext>
            </a:extLst>
          </p:cNvPr>
          <p:cNvPicPr>
            <a:picLocks noChangeAspect="1"/>
          </p:cNvPicPr>
          <p:nvPr/>
        </p:nvPicPr>
        <p:blipFill rotWithShape="1">
          <a:blip r:embed="rId3"/>
          <a:srcRect t="34611" b="35534"/>
          <a:stretch/>
        </p:blipFill>
        <p:spPr>
          <a:xfrm>
            <a:off x="7099455" y="3429000"/>
            <a:ext cx="4429157" cy="1609548"/>
          </a:xfrm>
          <a:prstGeom prst="rect">
            <a:avLst/>
          </a:prstGeom>
        </p:spPr>
      </p:pic>
      <p:pic>
        <p:nvPicPr>
          <p:cNvPr id="6" name="Content Placeholder 4">
            <a:extLst>
              <a:ext uri="{FF2B5EF4-FFF2-40B4-BE49-F238E27FC236}">
                <a16:creationId xmlns:a16="http://schemas.microsoft.com/office/drawing/2014/main" id="{8A8B5B30-DC88-6B3A-5EB5-47C90C9452BB}"/>
              </a:ext>
            </a:extLst>
          </p:cNvPr>
          <p:cNvPicPr>
            <a:picLocks noChangeAspect="1"/>
          </p:cNvPicPr>
          <p:nvPr/>
        </p:nvPicPr>
        <p:blipFill rotWithShape="1">
          <a:blip r:embed="rId3"/>
          <a:srcRect t="67370" b="2775"/>
          <a:stretch/>
        </p:blipFill>
        <p:spPr>
          <a:xfrm>
            <a:off x="7099454" y="5149841"/>
            <a:ext cx="4429157" cy="1609548"/>
          </a:xfrm>
          <a:prstGeom prst="rect">
            <a:avLst/>
          </a:prstGeom>
        </p:spPr>
      </p:pic>
    </p:spTree>
    <p:extLst>
      <p:ext uri="{BB962C8B-B14F-4D97-AF65-F5344CB8AC3E}">
        <p14:creationId xmlns:p14="http://schemas.microsoft.com/office/powerpoint/2010/main" val="315269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493490"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#1b</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598443" cy="6031331"/>
              </a:xfrm>
              <a:prstGeom prst="rect">
                <a:avLst/>
              </a:prstGeom>
              <a:noFill/>
            </p:spPr>
            <p:txBody>
              <a:bodyPr wrap="square" rtlCol="0">
                <a:spAutoFit/>
              </a:bodyPr>
              <a:lstStyle/>
              <a:p>
                <a:r>
                  <a:rPr lang="en-AU" sz="2800" dirty="0"/>
                  <a:t>Over the course of a complete rotation, an AC generator’s average emf is 0, since it is sinusoidal (like a sine wave). Prove that over the course of a quarter turn, the total emf generated is:</a:t>
                </a:r>
              </a:p>
              <a:p>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𝜀</m:t>
                      </m:r>
                      <m:r>
                        <a:rPr lang="en-AU" sz="2800" b="0" i="1" smtClean="0">
                          <a:latin typeface="Cambria Math" panose="02040503050406030204" pitchFamily="18" charset="0"/>
                        </a:rPr>
                        <m:t>=−4</m:t>
                      </m:r>
                      <m:r>
                        <a:rPr lang="en-AU" sz="2800" b="0" i="1" smtClean="0">
                          <a:latin typeface="Cambria Math" panose="02040503050406030204" pitchFamily="18" charset="0"/>
                        </a:rPr>
                        <m:t>𝑁𝐵𝐴𝑓</m:t>
                      </m:r>
                    </m:oMath>
                  </m:oMathPara>
                </a14:m>
                <a:endParaRPr lang="en-AU" sz="2800" dirty="0"/>
              </a:p>
              <a:p>
                <a:r>
                  <a:rPr lang="en-AU" sz="2800" dirty="0"/>
                  <a:t>where </a:t>
                </a:r>
                <a14:m>
                  <m:oMath xmlns:m="http://schemas.openxmlformats.org/officeDocument/2006/math">
                    <m:r>
                      <a:rPr lang="en-AU" sz="2800" b="0" i="1" smtClean="0">
                        <a:latin typeface="Cambria Math" panose="02040503050406030204" pitchFamily="18" charset="0"/>
                      </a:rPr>
                      <m:t>𝑓</m:t>
                    </m:r>
                  </m:oMath>
                </a14:m>
                <a:r>
                  <a:rPr lang="en-AU" sz="2800" dirty="0"/>
                  <a:t> is the frequency of the generator’s rotation.</a:t>
                </a:r>
              </a:p>
              <a:p>
                <a:endParaRPr lang="en-AU" sz="2800" dirty="0"/>
              </a:p>
              <a:p>
                <a14:m>
                  <m:oMathPara xmlns:m="http://schemas.openxmlformats.org/officeDocument/2006/math">
                    <m:oMathParaPr>
                      <m:jc m:val="centerGroup"/>
                    </m:oMathParaPr>
                    <m:oMath xmlns:m="http://schemas.openxmlformats.org/officeDocument/2006/math">
                      <m:r>
                        <a:rPr lang="en-AU" sz="2800" i="1">
                          <a:latin typeface="Cambria Math" panose="02040503050406030204" pitchFamily="18" charset="0"/>
                        </a:rPr>
                        <m:t>𝜀</m:t>
                      </m:r>
                      <m:r>
                        <a:rPr lang="en-AU" sz="2800" i="1">
                          <a:latin typeface="Cambria Math" panose="02040503050406030204" pitchFamily="18" charset="0"/>
                        </a:rPr>
                        <m:t>=−</m:t>
                      </m:r>
                      <m:r>
                        <a:rPr lang="en-AU" sz="2800" i="1">
                          <a:latin typeface="Cambria Math" panose="02040503050406030204" pitchFamily="18" charset="0"/>
                        </a:rPr>
                        <m:t>𝑁</m:t>
                      </m:r>
                      <m:f>
                        <m:fPr>
                          <m:ctrlPr>
                            <a:rPr lang="en-AU" sz="2800" i="1">
                              <a:latin typeface="Cambria Math" panose="02040503050406030204" pitchFamily="18" charset="0"/>
                            </a:rPr>
                          </m:ctrlPr>
                        </m:fPr>
                        <m:num>
                          <m:r>
                            <m:rPr>
                              <m:sty m:val="p"/>
                            </m:rPr>
                            <a:rPr lang="en-AU" sz="2800">
                              <a:latin typeface="Cambria Math" panose="02040503050406030204" pitchFamily="18" charset="0"/>
                            </a:rPr>
                            <m:t>Δ</m:t>
                          </m:r>
                          <m:r>
                            <m:rPr>
                              <m:sty m:val="p"/>
                            </m:rPr>
                            <a:rPr lang="en-AU" sz="2800" b="0" i="0" smtClean="0">
                              <a:latin typeface="Cambria Math" panose="02040503050406030204" pitchFamily="18" charset="0"/>
                            </a:rPr>
                            <m:t>Φ</m:t>
                          </m:r>
                        </m:num>
                        <m:den>
                          <m:r>
                            <a:rPr lang="en-AU" sz="2800" i="1">
                              <a:latin typeface="Cambria Math" panose="02040503050406030204" pitchFamily="18" charset="0"/>
                            </a:rPr>
                            <m:t>𝑡</m:t>
                          </m:r>
                        </m:den>
                      </m:f>
                      <m:r>
                        <a:rPr lang="en-AU" sz="2800" b="0" i="1" smtClean="0">
                          <a:latin typeface="Cambria Math" panose="02040503050406030204" pitchFamily="18" charset="0"/>
                        </a:rPr>
                        <m:t>=</m:t>
                      </m:r>
                      <m:r>
                        <a:rPr lang="en-AU" sz="2800" i="1">
                          <a:latin typeface="Cambria Math" panose="02040503050406030204" pitchFamily="18" charset="0"/>
                        </a:rPr>
                        <m:t>−</m:t>
                      </m:r>
                      <m:r>
                        <a:rPr lang="en-AU" sz="2800" i="1">
                          <a:latin typeface="Cambria Math" panose="02040503050406030204" pitchFamily="18" charset="0"/>
                        </a:rPr>
                        <m:t>𝑁</m:t>
                      </m:r>
                      <m:f>
                        <m:fPr>
                          <m:ctrlPr>
                            <a:rPr lang="en-AU" sz="2800" i="1">
                              <a:latin typeface="Cambria Math" panose="02040503050406030204" pitchFamily="18" charset="0"/>
                            </a:rPr>
                          </m:ctrlPr>
                        </m:fPr>
                        <m:num>
                          <m:r>
                            <a:rPr lang="en-AU" sz="2800" b="0" i="0" smtClean="0">
                              <a:latin typeface="Cambria Math" panose="02040503050406030204" pitchFamily="18" charset="0"/>
                            </a:rPr>
                            <m:t>(</m:t>
                          </m:r>
                          <m:sSub>
                            <m:sSubPr>
                              <m:ctrlPr>
                                <a:rPr lang="en-AU" sz="2800" b="0" i="0" smtClean="0">
                                  <a:latin typeface="Cambria Math" panose="02040503050406030204" pitchFamily="18" charset="0"/>
                                </a:rPr>
                              </m:ctrlPr>
                            </m:sSubPr>
                            <m:e>
                              <m:r>
                                <m:rPr>
                                  <m:sty m:val="p"/>
                                </m:rPr>
                                <a:rPr lang="en-AU" sz="2800">
                                  <a:latin typeface="Cambria Math" panose="02040503050406030204" pitchFamily="18" charset="0"/>
                                </a:rPr>
                                <m:t>Φ</m:t>
                              </m:r>
                            </m:e>
                            <m:sub>
                              <m:r>
                                <a:rPr lang="en-AU" sz="2800" b="0" i="0" smtClean="0">
                                  <a:latin typeface="Cambria Math" panose="02040503050406030204" pitchFamily="18" charset="0"/>
                                </a:rPr>
                                <m:t>2</m:t>
                              </m:r>
                            </m:sub>
                          </m:sSub>
                          <m:r>
                            <a:rPr lang="en-AU" sz="2800" b="0" i="0" smtClean="0">
                              <a:latin typeface="Cambria Math" panose="02040503050406030204" pitchFamily="18" charset="0"/>
                            </a:rPr>
                            <m:t>−</m:t>
                          </m:r>
                          <m:sSub>
                            <m:sSubPr>
                              <m:ctrlPr>
                                <a:rPr lang="en-AU" sz="2800" b="0" i="1" smtClean="0">
                                  <a:latin typeface="Cambria Math" panose="02040503050406030204" pitchFamily="18" charset="0"/>
                                </a:rPr>
                              </m:ctrlPr>
                            </m:sSubPr>
                            <m:e>
                              <m:r>
                                <m:rPr>
                                  <m:sty m:val="p"/>
                                </m:rPr>
                                <a:rPr lang="en-AU" sz="2800" b="0" i="0" smtClean="0">
                                  <a:latin typeface="Cambria Math" panose="02040503050406030204" pitchFamily="18" charset="0"/>
                                </a:rPr>
                                <m:t>Φ</m:t>
                              </m:r>
                            </m:e>
                            <m:sub>
                              <m:r>
                                <a:rPr lang="en-AU" sz="2800" b="0" i="1" smtClean="0">
                                  <a:latin typeface="Cambria Math" panose="02040503050406030204" pitchFamily="18" charset="0"/>
                                </a:rPr>
                                <m:t>1</m:t>
                              </m:r>
                            </m:sub>
                          </m:sSub>
                          <m:r>
                            <a:rPr lang="en-AU" sz="2800" b="0" i="1" smtClean="0">
                              <a:latin typeface="Cambria Math" panose="02040503050406030204" pitchFamily="18" charset="0"/>
                            </a:rPr>
                            <m:t>)</m:t>
                          </m:r>
                        </m:num>
                        <m:den>
                          <m:r>
                            <a:rPr lang="en-AU" sz="2800" i="1">
                              <a:latin typeface="Cambria Math" panose="02040503050406030204" pitchFamily="18" charset="0"/>
                            </a:rPr>
                            <m:t>𝑡</m:t>
                          </m:r>
                        </m:den>
                      </m:f>
                    </m:oMath>
                  </m:oMathPara>
                </a14:m>
                <a:endParaRPr lang="en-AU" sz="2800" dirty="0"/>
              </a:p>
              <a:p>
                <a:endParaRPr lang="en-AU" sz="2800" dirty="0"/>
              </a:p>
              <a:p>
                <a:r>
                  <a:rPr lang="en-AU" sz="2800" dirty="0"/>
                  <a:t>Over a 90° turn, </a:t>
                </a:r>
                <a14:m>
                  <m:oMath xmlns:m="http://schemas.openxmlformats.org/officeDocument/2006/math">
                    <m:r>
                      <m:rPr>
                        <m:sty m:val="p"/>
                      </m:rPr>
                      <a:rPr lang="en-AU" sz="2800" b="0" i="0" smtClean="0">
                        <a:latin typeface="Cambria Math" panose="02040503050406030204" pitchFamily="18" charset="0"/>
                      </a:rPr>
                      <m:t>ΔΦ</m:t>
                    </m:r>
                    <m:r>
                      <a:rPr lang="en-AU" sz="2800" b="0" i="1" smtClean="0">
                        <a:latin typeface="Cambria Math" panose="02040503050406030204" pitchFamily="18" charset="0"/>
                      </a:rPr>
                      <m:t>=</m:t>
                    </m:r>
                    <m:r>
                      <a:rPr lang="en-AU" sz="2800" b="0" i="1" smtClean="0">
                        <a:latin typeface="Cambria Math" panose="02040503050406030204" pitchFamily="18" charset="0"/>
                      </a:rPr>
                      <m:t>𝐵𝐴</m:t>
                    </m:r>
                  </m:oMath>
                </a14:m>
                <a:r>
                  <a:rPr lang="en-AU" sz="2800" dirty="0"/>
                  <a:t> (since at 0°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𝐴</m:t>
                        </m:r>
                      </m:e>
                      <m:sub>
                        <m:r>
                          <a:rPr lang="en-AU" sz="2800" b="0" i="1" smtClean="0">
                            <a:latin typeface="Cambria Math" panose="02040503050406030204" pitchFamily="18" charset="0"/>
                          </a:rPr>
                          <m:t>⊥</m:t>
                        </m:r>
                      </m:sub>
                    </m:sSub>
                    <m:r>
                      <a:rPr lang="en-AU" sz="2800" b="0" i="1" smtClean="0">
                        <a:latin typeface="Cambria Math" panose="02040503050406030204" pitchFamily="18" charset="0"/>
                      </a:rPr>
                      <m:t>=0</m:t>
                    </m:r>
                  </m:oMath>
                </a14:m>
                <a:r>
                  <a:rPr lang="en-AU" sz="2800" dirty="0"/>
                  <a:t> and at 90°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𝐴</m:t>
                        </m:r>
                      </m:e>
                      <m:sub>
                        <m:r>
                          <a:rPr lang="en-AU" sz="2800" b="0" i="1" smtClean="0">
                            <a:latin typeface="Cambria Math" panose="02040503050406030204" pitchFamily="18" charset="0"/>
                          </a:rPr>
                          <m:t>⊥</m:t>
                        </m:r>
                      </m:sub>
                    </m:sSub>
                    <m:r>
                      <a:rPr lang="en-AU" sz="2800" b="0" i="1" smtClean="0">
                        <a:latin typeface="Cambria Math" panose="02040503050406030204" pitchFamily="18" charset="0"/>
                      </a:rPr>
                      <m:t>=</m:t>
                    </m:r>
                    <m:r>
                      <a:rPr lang="en-AU" sz="2800" b="0" i="1" smtClean="0">
                        <a:latin typeface="Cambria Math" panose="02040503050406030204" pitchFamily="18" charset="0"/>
                      </a:rPr>
                      <m:t>𝐴</m:t>
                    </m:r>
                  </m:oMath>
                </a14:m>
                <a:r>
                  <a:rPr lang="en-AU" sz="2800" dirty="0"/>
                  <a:t>)</a:t>
                </a:r>
              </a:p>
              <a:p>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𝜀</m:t>
                      </m:r>
                      <m:r>
                        <a:rPr lang="en-AU" sz="2800" b="0" i="1" smtClean="0">
                          <a:latin typeface="Cambria Math" panose="02040503050406030204" pitchFamily="18" charset="0"/>
                        </a:rPr>
                        <m:t>=−</m:t>
                      </m:r>
                      <m:r>
                        <a:rPr lang="en-AU" sz="2800" b="0" i="1" smtClean="0">
                          <a:latin typeface="Cambria Math" panose="02040503050406030204" pitchFamily="18" charset="0"/>
                        </a:rPr>
                        <m:t>𝑁</m:t>
                      </m:r>
                      <m:f>
                        <m:fPr>
                          <m:ctrlPr>
                            <a:rPr lang="en-AU" sz="2800" b="0" i="0" smtClean="0">
                              <a:latin typeface="Cambria Math" panose="02040503050406030204" pitchFamily="18" charset="0"/>
                            </a:rPr>
                          </m:ctrlPr>
                        </m:fPr>
                        <m:num>
                          <m:r>
                            <a:rPr lang="en-AU" sz="2800" b="0" i="1" smtClean="0">
                              <a:latin typeface="Cambria Math" panose="02040503050406030204" pitchFamily="18" charset="0"/>
                            </a:rPr>
                            <m:t>𝐵𝐴</m:t>
                          </m:r>
                        </m:num>
                        <m:den>
                          <m:r>
                            <a:rPr lang="en-AU" sz="2800" i="1">
                              <a:latin typeface="Cambria Math" panose="02040503050406030204" pitchFamily="18" charset="0"/>
                            </a:rPr>
                            <m:t>𝑡</m:t>
                          </m:r>
                        </m:den>
                      </m:f>
                    </m:oMath>
                  </m:oMathPara>
                </a14:m>
                <a:endParaRPr lang="en-AU" sz="2800" dirty="0"/>
              </a:p>
              <a:p>
                <a:endParaRPr lang="en-AU" sz="2800" dirty="0"/>
              </a:p>
              <a:p>
                <a:endParaRPr lang="en-AU" sz="2800" dirty="0"/>
              </a:p>
            </p:txBody>
          </p:sp>
        </mc:Choice>
        <mc:Fallback>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598443" cy="6031331"/>
              </a:xfrm>
              <a:prstGeom prst="rect">
                <a:avLst/>
              </a:prstGeom>
              <a:blipFill>
                <a:blip r:embed="rId3"/>
                <a:stretch>
                  <a:fillRect l="-1051" t="-1011"/>
                </a:stretch>
              </a:blipFill>
            </p:spPr>
            <p:txBody>
              <a:bodyPr/>
              <a:lstStyle/>
              <a:p>
                <a:r>
                  <a:rPr lang="en-AU">
                    <a:noFill/>
                  </a:rPr>
                  <a:t> </a:t>
                </a:r>
              </a:p>
            </p:txBody>
          </p:sp>
        </mc:Fallback>
      </mc:AlternateContent>
    </p:spTree>
    <p:extLst>
      <p:ext uri="{BB962C8B-B14F-4D97-AF65-F5344CB8AC3E}">
        <p14:creationId xmlns:p14="http://schemas.microsoft.com/office/powerpoint/2010/main" val="25027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493490"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#1b</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598443" cy="6091476"/>
              </a:xfrm>
              <a:prstGeom prst="rect">
                <a:avLst/>
              </a:prstGeom>
              <a:noFill/>
            </p:spPr>
            <p:txBody>
              <a:bodyPr wrap="square" rtlCol="0">
                <a:spAutoFit/>
              </a:bodyPr>
              <a:lstStyle/>
              <a:p>
                <a:r>
                  <a:rPr lang="en-AU" sz="2800" dirty="0"/>
                  <a:t>Over the course of a complete rotation, an AC generator’s average emf is 0, since it is sinusoidal (like a sine wave). Prove that over the course of a quarter turn, the total emf generated is:</a:t>
                </a:r>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𝜀</m:t>
                      </m:r>
                      <m:r>
                        <a:rPr lang="en-AU" sz="2800" b="0" i="1" smtClean="0">
                          <a:latin typeface="Cambria Math" panose="02040503050406030204" pitchFamily="18" charset="0"/>
                        </a:rPr>
                        <m:t>=−4</m:t>
                      </m:r>
                      <m:r>
                        <a:rPr lang="en-AU" sz="2800" b="0" i="1" smtClean="0">
                          <a:latin typeface="Cambria Math" panose="02040503050406030204" pitchFamily="18" charset="0"/>
                        </a:rPr>
                        <m:t>𝑁𝐵𝐴𝑓</m:t>
                      </m:r>
                    </m:oMath>
                  </m:oMathPara>
                </a14:m>
                <a:endParaRPr lang="en-AU" sz="2800" dirty="0"/>
              </a:p>
              <a:p>
                <a:r>
                  <a:rPr lang="en-AU" sz="2800" dirty="0"/>
                  <a:t>where </a:t>
                </a:r>
                <a14:m>
                  <m:oMath xmlns:m="http://schemas.openxmlformats.org/officeDocument/2006/math">
                    <m:r>
                      <a:rPr lang="en-AU" sz="2800" b="0" i="1" smtClean="0">
                        <a:latin typeface="Cambria Math" panose="02040503050406030204" pitchFamily="18" charset="0"/>
                      </a:rPr>
                      <m:t>𝑓</m:t>
                    </m:r>
                  </m:oMath>
                </a14:m>
                <a:r>
                  <a:rPr lang="en-AU" sz="2800" dirty="0"/>
                  <a:t> is the frequency of the generator’s rotation.</a:t>
                </a:r>
              </a:p>
              <a:p>
                <a:endParaRPr lang="en-AU" sz="2800" dirty="0"/>
              </a:p>
              <a:p>
                <a:r>
                  <a:rPr lang="en-AU" sz="2800" dirty="0"/>
                  <a:t>Assuming constant rotation speed:</a:t>
                </a:r>
              </a:p>
              <a:p>
                <a:pPr/>
                <a14:m>
                  <m:oMathPara xmlns:m="http://schemas.openxmlformats.org/officeDocument/2006/math">
                    <m:oMathParaPr>
                      <m:jc m:val="centerGroup"/>
                    </m:oMathParaPr>
                    <m:oMath xmlns:m="http://schemas.openxmlformats.org/officeDocument/2006/math">
                      <m:r>
                        <a:rPr lang="en-AU" sz="2800" i="1" smtClean="0">
                          <a:latin typeface="Cambria Math" panose="02040503050406030204" pitchFamily="18" charset="0"/>
                        </a:rPr>
                        <m:t>𝑡</m:t>
                      </m:r>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𝑇</m:t>
                          </m:r>
                        </m:num>
                        <m:den>
                          <m:r>
                            <a:rPr lang="en-AU" sz="2800" b="0" i="1" smtClean="0">
                              <a:latin typeface="Cambria Math" panose="02040503050406030204" pitchFamily="18" charset="0"/>
                            </a:rPr>
                            <m:t>4</m:t>
                          </m:r>
                        </m:den>
                      </m:f>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1</m:t>
                          </m:r>
                        </m:num>
                        <m:den>
                          <m:r>
                            <a:rPr lang="en-AU" sz="2800" b="0" i="1" smtClean="0">
                              <a:latin typeface="Cambria Math" panose="02040503050406030204" pitchFamily="18" charset="0"/>
                            </a:rPr>
                            <m:t>4</m:t>
                          </m:r>
                          <m:r>
                            <a:rPr lang="en-AU" sz="2800" b="0" i="1" smtClean="0">
                              <a:latin typeface="Cambria Math" panose="02040503050406030204" pitchFamily="18" charset="0"/>
                            </a:rPr>
                            <m:t>𝑓</m:t>
                          </m:r>
                        </m:den>
                      </m:f>
                    </m:oMath>
                  </m:oMathPara>
                </a14:m>
                <a:endParaRPr lang="en-AU" sz="2800" dirty="0"/>
              </a:p>
              <a:p>
                <a:endParaRPr lang="en-AU" sz="2800" dirty="0"/>
              </a:p>
              <a:p>
                <a:r>
                  <a:rPr lang="en-AU" sz="2800" dirty="0"/>
                  <a:t>Substituting:</a:t>
                </a:r>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𝜀</m:t>
                      </m:r>
                      <m:r>
                        <a:rPr lang="en-AU" sz="2800" b="0" i="1" smtClean="0">
                          <a:latin typeface="Cambria Math" panose="02040503050406030204" pitchFamily="18" charset="0"/>
                        </a:rPr>
                        <m:t>=−</m:t>
                      </m:r>
                      <m:r>
                        <a:rPr lang="en-AU" sz="2800" b="0" i="1" smtClean="0">
                          <a:latin typeface="Cambria Math" panose="02040503050406030204" pitchFamily="18" charset="0"/>
                        </a:rPr>
                        <m:t>𝑁</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𝐵𝐴</m:t>
                          </m:r>
                        </m:num>
                        <m:den>
                          <m:d>
                            <m:dPr>
                              <m:ctrlPr>
                                <a:rPr lang="en-AU" sz="2800" b="0" i="1" smtClean="0">
                                  <a:latin typeface="Cambria Math" panose="02040503050406030204" pitchFamily="18" charset="0"/>
                                </a:rPr>
                              </m:ctrlPr>
                            </m:dPr>
                            <m:e>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1</m:t>
                                  </m:r>
                                </m:num>
                                <m:den>
                                  <m:r>
                                    <a:rPr lang="en-AU" sz="2800" b="0" i="1" smtClean="0">
                                      <a:latin typeface="Cambria Math" panose="02040503050406030204" pitchFamily="18" charset="0"/>
                                    </a:rPr>
                                    <m:t>4</m:t>
                                  </m:r>
                                  <m:r>
                                    <a:rPr lang="en-AU" sz="2800" b="0" i="1" smtClean="0">
                                      <a:latin typeface="Cambria Math" panose="02040503050406030204" pitchFamily="18" charset="0"/>
                                    </a:rPr>
                                    <m:t>𝑓</m:t>
                                  </m:r>
                                </m:den>
                              </m:f>
                            </m:e>
                          </m:d>
                        </m:den>
                      </m:f>
                      <m:r>
                        <a:rPr lang="en-AU" sz="2800" b="0" i="1" smtClean="0">
                          <a:latin typeface="Cambria Math" panose="02040503050406030204" pitchFamily="18" charset="0"/>
                        </a:rPr>
                        <m:t>=−4</m:t>
                      </m:r>
                      <m:r>
                        <a:rPr lang="en-AU" sz="2800" b="0" i="1" smtClean="0">
                          <a:latin typeface="Cambria Math" panose="02040503050406030204" pitchFamily="18" charset="0"/>
                        </a:rPr>
                        <m:t>𝑁𝐵𝐴𝑓</m:t>
                      </m:r>
                    </m:oMath>
                  </m:oMathPara>
                </a14:m>
                <a:endParaRPr lang="en-AU" sz="2800" dirty="0"/>
              </a:p>
            </p:txBody>
          </p:sp>
        </mc:Choice>
        <mc:Fallback>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598443" cy="6091476"/>
              </a:xfrm>
              <a:prstGeom prst="rect">
                <a:avLst/>
              </a:prstGeom>
              <a:blipFill>
                <a:blip r:embed="rId3"/>
                <a:stretch>
                  <a:fillRect l="-1051" t="-1001"/>
                </a:stretch>
              </a:blipFill>
            </p:spPr>
            <p:txBody>
              <a:bodyPr/>
              <a:lstStyle/>
              <a:p>
                <a:r>
                  <a:rPr lang="en-AU">
                    <a:noFill/>
                  </a:rPr>
                  <a:t> </a:t>
                </a:r>
              </a:p>
            </p:txBody>
          </p:sp>
        </mc:Fallback>
      </mc:AlternateContent>
    </p:spTree>
    <p:extLst>
      <p:ext uri="{BB962C8B-B14F-4D97-AF65-F5344CB8AC3E}">
        <p14:creationId xmlns:p14="http://schemas.microsoft.com/office/powerpoint/2010/main" val="9526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5903</TotalTime>
  <Words>929</Words>
  <Application>Microsoft Office PowerPoint</Application>
  <PresentationFormat>Widescreen</PresentationFormat>
  <Paragraphs>91</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Cambria Math</vt:lpstr>
      <vt:lpstr>Office Theme</vt:lpstr>
      <vt:lpstr>Applications of Electromagnetism: Generators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Equilibrium</dc:title>
  <dc:creator>JERRY Tressa [Harrisdale Senior High School]</dc:creator>
  <cp:lastModifiedBy>Nathan</cp:lastModifiedBy>
  <cp:revision>93</cp:revision>
  <dcterms:created xsi:type="dcterms:W3CDTF">2022-02-16T03:17:05Z</dcterms:created>
  <dcterms:modified xsi:type="dcterms:W3CDTF">2023-04-27T05:02:51Z</dcterms:modified>
</cp:coreProperties>
</file>